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2" r:id="rId2"/>
    <p:sldId id="265" r:id="rId3"/>
    <p:sldId id="293" r:id="rId4"/>
    <p:sldId id="257" r:id="rId5"/>
    <p:sldId id="269" r:id="rId6"/>
    <p:sldId id="259" r:id="rId7"/>
    <p:sldId id="260" r:id="rId8"/>
    <p:sldId id="294" r:id="rId9"/>
    <p:sldId id="262" r:id="rId10"/>
    <p:sldId id="263" r:id="rId11"/>
    <p:sldId id="271" r:id="rId12"/>
    <p:sldId id="266" r:id="rId13"/>
    <p:sldId id="267"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7754A2-FEA7-46B3-B9FE-013B8CED59E7}" v="44" dt="2024-01-30T07:41:05.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uda-Knuutila, Heidi" userId="9a3cee28-78e0-410c-befb-57dd853fd2e7" providerId="ADAL" clId="{C77754A2-FEA7-46B3-B9FE-013B8CED59E7}"/>
    <pc:docChg chg="undo custSel modSld">
      <pc:chgData name="Prauda-Knuutila, Heidi" userId="9a3cee28-78e0-410c-befb-57dd853fd2e7" providerId="ADAL" clId="{C77754A2-FEA7-46B3-B9FE-013B8CED59E7}" dt="2024-02-05T09:26:40.163" v="513" actId="255"/>
      <pc:docMkLst>
        <pc:docMk/>
      </pc:docMkLst>
      <pc:sldChg chg="modSp mod">
        <pc:chgData name="Prauda-Knuutila, Heidi" userId="9a3cee28-78e0-410c-befb-57dd853fd2e7" providerId="ADAL" clId="{C77754A2-FEA7-46B3-B9FE-013B8CED59E7}" dt="2024-01-30T07:51:43.066" v="454" actId="20577"/>
        <pc:sldMkLst>
          <pc:docMk/>
          <pc:sldMk cId="0" sldId="257"/>
        </pc:sldMkLst>
        <pc:spChg chg="mod">
          <ac:chgData name="Prauda-Knuutila, Heidi" userId="9a3cee28-78e0-410c-befb-57dd853fd2e7" providerId="ADAL" clId="{C77754A2-FEA7-46B3-B9FE-013B8CED59E7}" dt="2024-01-30T07:24:39.594" v="104" actId="20577"/>
          <ac:spMkLst>
            <pc:docMk/>
            <pc:sldMk cId="0" sldId="257"/>
            <ac:spMk id="3" creationId="{36A67932-C82A-2B98-DC5E-9B88612A4007}"/>
          </ac:spMkLst>
        </pc:spChg>
        <pc:graphicFrameChg chg="modGraphic">
          <ac:chgData name="Prauda-Knuutila, Heidi" userId="9a3cee28-78e0-410c-befb-57dd853fd2e7" providerId="ADAL" clId="{C77754A2-FEA7-46B3-B9FE-013B8CED59E7}" dt="2024-01-30T07:51:43.066" v="454" actId="20577"/>
          <ac:graphicFrameMkLst>
            <pc:docMk/>
            <pc:sldMk cId="0" sldId="257"/>
            <ac:graphicFrameMk id="2" creationId="{01DCDDB9-178A-9E6F-C8DF-82B4CFCBB1D4}"/>
          </ac:graphicFrameMkLst>
        </pc:graphicFrameChg>
      </pc:sldChg>
      <pc:sldChg chg="modSp mod">
        <pc:chgData name="Prauda-Knuutila, Heidi" userId="9a3cee28-78e0-410c-befb-57dd853fd2e7" providerId="ADAL" clId="{C77754A2-FEA7-46B3-B9FE-013B8CED59E7}" dt="2024-01-30T07:45:56.814" v="333" actId="20577"/>
        <pc:sldMkLst>
          <pc:docMk/>
          <pc:sldMk cId="0" sldId="259"/>
        </pc:sldMkLst>
        <pc:graphicFrameChg chg="mod modGraphic">
          <ac:chgData name="Prauda-Knuutila, Heidi" userId="9a3cee28-78e0-410c-befb-57dd853fd2e7" providerId="ADAL" clId="{C77754A2-FEA7-46B3-B9FE-013B8CED59E7}" dt="2024-01-30T07:45:56.814" v="333" actId="20577"/>
          <ac:graphicFrameMkLst>
            <pc:docMk/>
            <pc:sldMk cId="0" sldId="259"/>
            <ac:graphicFrameMk id="2" creationId="{2914F698-139C-A5F1-E971-3204FC6FD361}"/>
          </ac:graphicFrameMkLst>
        </pc:graphicFrameChg>
      </pc:sldChg>
      <pc:sldChg chg="modSp mod">
        <pc:chgData name="Prauda-Knuutila, Heidi" userId="9a3cee28-78e0-410c-befb-57dd853fd2e7" providerId="ADAL" clId="{C77754A2-FEA7-46B3-B9FE-013B8CED59E7}" dt="2024-01-30T07:22:11.208" v="89" actId="20577"/>
        <pc:sldMkLst>
          <pc:docMk/>
          <pc:sldMk cId="0" sldId="260"/>
        </pc:sldMkLst>
        <pc:graphicFrameChg chg="mod modGraphic">
          <ac:chgData name="Prauda-Knuutila, Heidi" userId="9a3cee28-78e0-410c-befb-57dd853fd2e7" providerId="ADAL" clId="{C77754A2-FEA7-46B3-B9FE-013B8CED59E7}" dt="2024-01-30T07:22:11.208" v="89" actId="20577"/>
          <ac:graphicFrameMkLst>
            <pc:docMk/>
            <pc:sldMk cId="0" sldId="260"/>
            <ac:graphicFrameMk id="2" creationId="{DDC0008A-CD6F-92B7-D57A-33A751CEEFD5}"/>
          </ac:graphicFrameMkLst>
        </pc:graphicFrameChg>
      </pc:sldChg>
      <pc:sldChg chg="modSp mod">
        <pc:chgData name="Prauda-Knuutila, Heidi" userId="9a3cee28-78e0-410c-befb-57dd853fd2e7" providerId="ADAL" clId="{C77754A2-FEA7-46B3-B9FE-013B8CED59E7}" dt="2024-01-30T07:30:57.758" v="218" actId="20577"/>
        <pc:sldMkLst>
          <pc:docMk/>
          <pc:sldMk cId="0" sldId="262"/>
        </pc:sldMkLst>
        <pc:graphicFrameChg chg="mod modGraphic">
          <ac:chgData name="Prauda-Knuutila, Heidi" userId="9a3cee28-78e0-410c-befb-57dd853fd2e7" providerId="ADAL" clId="{C77754A2-FEA7-46B3-B9FE-013B8CED59E7}" dt="2024-01-30T07:30:57.758" v="218" actId="20577"/>
          <ac:graphicFrameMkLst>
            <pc:docMk/>
            <pc:sldMk cId="0" sldId="262"/>
            <ac:graphicFrameMk id="2" creationId="{A47C0E96-B7D2-9A8A-1058-E2D492592A6C}"/>
          </ac:graphicFrameMkLst>
        </pc:graphicFrameChg>
      </pc:sldChg>
      <pc:sldChg chg="modSp mod">
        <pc:chgData name="Prauda-Knuutila, Heidi" userId="9a3cee28-78e0-410c-befb-57dd853fd2e7" providerId="ADAL" clId="{C77754A2-FEA7-46B3-B9FE-013B8CED59E7}" dt="2024-01-30T07:39:14.579" v="295" actId="20577"/>
        <pc:sldMkLst>
          <pc:docMk/>
          <pc:sldMk cId="0" sldId="263"/>
        </pc:sldMkLst>
        <pc:graphicFrameChg chg="mod modGraphic">
          <ac:chgData name="Prauda-Knuutila, Heidi" userId="9a3cee28-78e0-410c-befb-57dd853fd2e7" providerId="ADAL" clId="{C77754A2-FEA7-46B3-B9FE-013B8CED59E7}" dt="2024-01-30T07:39:14.579" v="295" actId="20577"/>
          <ac:graphicFrameMkLst>
            <pc:docMk/>
            <pc:sldMk cId="0" sldId="263"/>
            <ac:graphicFrameMk id="2" creationId="{F15A1EA7-98B6-57E5-4E7D-78E251F7ED94}"/>
          </ac:graphicFrameMkLst>
        </pc:graphicFrameChg>
      </pc:sldChg>
      <pc:sldChg chg="modSp mod">
        <pc:chgData name="Prauda-Knuutila, Heidi" userId="9a3cee28-78e0-410c-befb-57dd853fd2e7" providerId="ADAL" clId="{C77754A2-FEA7-46B3-B9FE-013B8CED59E7}" dt="2024-02-05T09:26:40.163" v="513" actId="255"/>
        <pc:sldMkLst>
          <pc:docMk/>
          <pc:sldMk cId="0" sldId="266"/>
        </pc:sldMkLst>
        <pc:graphicFrameChg chg="modGraphic">
          <ac:chgData name="Prauda-Knuutila, Heidi" userId="9a3cee28-78e0-410c-befb-57dd853fd2e7" providerId="ADAL" clId="{C77754A2-FEA7-46B3-B9FE-013B8CED59E7}" dt="2024-02-05T09:26:40.163" v="513" actId="255"/>
          <ac:graphicFrameMkLst>
            <pc:docMk/>
            <pc:sldMk cId="0" sldId="266"/>
            <ac:graphicFrameMk id="2" creationId="{278B51DD-25FE-E0A7-146F-3D2E673B7151}"/>
          </ac:graphicFrameMkLst>
        </pc:graphicFrameChg>
      </pc:sldChg>
      <pc:sldChg chg="modSp mod">
        <pc:chgData name="Prauda-Knuutila, Heidi" userId="9a3cee28-78e0-410c-befb-57dd853fd2e7" providerId="ADAL" clId="{C77754A2-FEA7-46B3-B9FE-013B8CED59E7}" dt="2024-01-30T07:42:06.933" v="303" actId="14734"/>
        <pc:sldMkLst>
          <pc:docMk/>
          <pc:sldMk cId="0" sldId="267"/>
        </pc:sldMkLst>
        <pc:graphicFrameChg chg="mod modGraphic">
          <ac:chgData name="Prauda-Knuutila, Heidi" userId="9a3cee28-78e0-410c-befb-57dd853fd2e7" providerId="ADAL" clId="{C77754A2-FEA7-46B3-B9FE-013B8CED59E7}" dt="2024-01-30T07:42:06.933" v="303" actId="14734"/>
          <ac:graphicFrameMkLst>
            <pc:docMk/>
            <pc:sldMk cId="0" sldId="267"/>
            <ac:graphicFrameMk id="2" creationId="{AA8D8722-58ED-143C-7C55-15BD25C52FA3}"/>
          </ac:graphicFrameMkLst>
        </pc:graphicFrameChg>
      </pc:sldChg>
      <pc:sldChg chg="addSp delSp modSp mod">
        <pc:chgData name="Prauda-Knuutila, Heidi" userId="9a3cee28-78e0-410c-befb-57dd853fd2e7" providerId="ADAL" clId="{C77754A2-FEA7-46B3-B9FE-013B8CED59E7}" dt="2024-01-30T07:55:52.877" v="511" actId="1076"/>
        <pc:sldMkLst>
          <pc:docMk/>
          <pc:sldMk cId="0" sldId="292"/>
        </pc:sldMkLst>
        <pc:spChg chg="add mod">
          <ac:chgData name="Prauda-Knuutila, Heidi" userId="9a3cee28-78e0-410c-befb-57dd853fd2e7" providerId="ADAL" clId="{C77754A2-FEA7-46B3-B9FE-013B8CED59E7}" dt="2024-01-30T07:55:52.877" v="511" actId="1076"/>
          <ac:spMkLst>
            <pc:docMk/>
            <pc:sldMk cId="0" sldId="292"/>
            <ac:spMk id="5" creationId="{AF71FB7D-1E33-AF55-B251-0787B9682CAF}"/>
          </ac:spMkLst>
        </pc:spChg>
        <pc:picChg chg="del mod">
          <ac:chgData name="Prauda-Knuutila, Heidi" userId="9a3cee28-78e0-410c-befb-57dd853fd2e7" providerId="ADAL" clId="{C77754A2-FEA7-46B3-B9FE-013B8CED59E7}" dt="2024-01-30T07:55:43.386" v="510" actId="478"/>
          <ac:picMkLst>
            <pc:docMk/>
            <pc:sldMk cId="0" sldId="292"/>
            <ac:picMk id="3" creationId="{B7FC604A-A6D3-211D-5324-181A39035EEB}"/>
          </ac:picMkLst>
        </pc:picChg>
      </pc:sldChg>
      <pc:sldChg chg="delSp modSp mod">
        <pc:chgData name="Prauda-Knuutila, Heidi" userId="9a3cee28-78e0-410c-befb-57dd853fd2e7" providerId="ADAL" clId="{C77754A2-FEA7-46B3-B9FE-013B8CED59E7}" dt="2024-01-30T07:44:02.067" v="305" actId="478"/>
        <pc:sldMkLst>
          <pc:docMk/>
          <pc:sldMk cId="0" sldId="293"/>
        </pc:sldMkLst>
        <pc:spChg chg="del mod">
          <ac:chgData name="Prauda-Knuutila, Heidi" userId="9a3cee28-78e0-410c-befb-57dd853fd2e7" providerId="ADAL" clId="{C77754A2-FEA7-46B3-B9FE-013B8CED59E7}" dt="2024-01-30T07:44:02.067" v="305" actId="478"/>
          <ac:spMkLst>
            <pc:docMk/>
            <pc:sldMk cId="0" sldId="293"/>
            <ac:spMk id="3" creationId="{9D50468F-906E-DC38-2B65-D92D884A89B7}"/>
          </ac:spMkLst>
        </pc:spChg>
        <pc:graphicFrameChg chg="mod modGraphic">
          <ac:chgData name="Prauda-Knuutila, Heidi" userId="9a3cee28-78e0-410c-befb-57dd853fd2e7" providerId="ADAL" clId="{C77754A2-FEA7-46B3-B9FE-013B8CED59E7}" dt="2024-01-30T07:37:50.286" v="278" actId="948"/>
          <ac:graphicFrameMkLst>
            <pc:docMk/>
            <pc:sldMk cId="0" sldId="293"/>
            <ac:graphicFrameMk id="2" creationId="{B19D7800-A9F8-35DF-A8AC-0EBBE2118D8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8089F-B7E2-4A1A-A63E-66D3B312281D}" type="datetimeFigureOut">
              <a:rPr lang="fi-FI" smtClean="0"/>
              <a:t>5.2.2024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975BA-F602-4B12-A64B-8BD490125E1E}" type="slidenum">
              <a:rPr lang="fi-FI" smtClean="0"/>
              <a:t>‹#›</a:t>
            </a:fld>
            <a:endParaRPr lang="fi-FI"/>
          </a:p>
        </p:txBody>
      </p:sp>
    </p:spTree>
    <p:extLst>
      <p:ext uri="{BB962C8B-B14F-4D97-AF65-F5344CB8AC3E}">
        <p14:creationId xmlns:p14="http://schemas.microsoft.com/office/powerpoint/2010/main" val="405722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a:extLst>
              <a:ext uri="{FF2B5EF4-FFF2-40B4-BE49-F238E27FC236}">
                <a16:creationId xmlns:a16="http://schemas.microsoft.com/office/drawing/2014/main" id="{94C62C52-8A1D-AF22-8FAD-1FA15E5D62F8}"/>
              </a:ext>
            </a:extLst>
          </p:cNvPr>
          <p:cNvSpPr>
            <a:spLocks noGrp="1" noRot="1" noChangeAspect="1"/>
          </p:cNvSpPr>
          <p:nvPr>
            <p:ph type="sldImg"/>
          </p:nvPr>
        </p:nvSpPr>
        <p:spPr>
          <a:xfrm>
            <a:off x="422275" y="1241425"/>
            <a:ext cx="5953125" cy="3349625"/>
          </a:xfrm>
        </p:spPr>
      </p:sp>
      <p:sp>
        <p:nvSpPr>
          <p:cNvPr id="3" name="Huomautusten paikkamerkki 2">
            <a:extLst>
              <a:ext uri="{FF2B5EF4-FFF2-40B4-BE49-F238E27FC236}">
                <a16:creationId xmlns:a16="http://schemas.microsoft.com/office/drawing/2014/main" id="{A38B1552-D22D-07FA-9F02-AD19FF49BAAA}"/>
              </a:ext>
            </a:extLst>
          </p:cNvPr>
          <p:cNvSpPr txBox="1">
            <a:spLocks noGrp="1"/>
          </p:cNvSpPr>
          <p:nvPr>
            <p:ph type="body" sz="quarter" idx="1"/>
          </p:nvPr>
        </p:nvSpPr>
        <p:spPr/>
        <p:txBody>
          <a:bodyPr/>
          <a:lstStyle/>
          <a:p>
            <a:endParaRPr lang="fi-FI"/>
          </a:p>
        </p:txBody>
      </p:sp>
      <p:sp>
        <p:nvSpPr>
          <p:cNvPr id="4" name="Dian numeron paikkamerkki 3">
            <a:extLst>
              <a:ext uri="{FF2B5EF4-FFF2-40B4-BE49-F238E27FC236}">
                <a16:creationId xmlns:a16="http://schemas.microsoft.com/office/drawing/2014/main" id="{0762FE97-F4BA-7C5E-C69D-859DCDD92070}"/>
              </a:ext>
            </a:extLst>
          </p:cNvPr>
          <p:cNvSpPr txBox="1"/>
          <p:nvPr/>
        </p:nvSpPr>
        <p:spPr>
          <a:xfrm>
            <a:off x="3850437" y="9428579"/>
            <a:ext cx="2945657" cy="498055"/>
          </a:xfrm>
          <a:prstGeom prst="rect">
            <a:avLst/>
          </a:prstGeom>
          <a:noFill/>
          <a:ln cap="flat">
            <a:noFill/>
          </a:ln>
        </p:spPr>
        <p:txBody>
          <a:bodyPr vert="horz" wrap="square" lIns="91440" tIns="45720" rIns="91440" bIns="45720" anchor="b" anchorCtr="0" compatLnSpc="1">
            <a:noAutofit/>
          </a:bodyPr>
          <a:lstStyle/>
          <a:p>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fld id="{F72F552A-2ACC-4D27-BDDD-925AEDA8CC66}" type="slidenum">
              <a:rPr kumimoji="0" lang="fi-FI"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t>9</a:t>
            </a:fld>
            <a:endParaRPr kumimoji="0" lang="fi-FI" sz="1200" b="0" i="0" u="none" strike="noStrike" kern="1200" cap="none" spc="0" normalizeH="0" baseline="0" noProof="0">
              <a:ln>
                <a:noFill/>
              </a:ln>
              <a:solidFill>
                <a:srgbClr val="000000"/>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D86BB9-0293-9DC5-B2C9-5FF81788F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3B615D44-A7AB-D8AE-9C7A-6A3C9FB094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3AB2C092-71F5-FB29-8D26-C373E30B9A33}"/>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4BBAAE05-3382-B07B-50C7-0ABB2D83494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FC69896-1120-F6DC-FD67-70D68CA254A1}"/>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2211304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C022C9-97ED-9F4D-ADDC-31907B84A727}"/>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42494E3-EEE3-CF97-4AAE-E8A7481542FD}"/>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A5059E5-2AC2-CE57-FFBE-F0A6C0859FBD}"/>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35B16658-3A33-C2F0-83C8-F0305AE7113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C131CA2-AF14-3C52-0A6B-F12941766263}"/>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91018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5C958B27-0A0A-2617-89A8-2F8ABB27F56E}"/>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67183CA4-7D9E-737B-105C-22011EF528F1}"/>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EA0488B-EE9C-70BC-22E2-ED55ED9AF4DC}"/>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7224D184-F1D3-D55D-0085-89910CE9AD0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56F3BB-80E4-25EA-109C-290B403C1A2E}"/>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377750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A0E346-640F-B2D9-2F0C-0FF33268C09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ACA0796-FF6E-9CE5-50D1-8236F026A385}"/>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DF580DA-93AA-35F0-DCFD-76E06E175A8F}"/>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16282287-A509-DB80-3177-4D1159AFA7E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86F0EA2-528A-DE73-A25A-4E0195FE0DAC}"/>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273279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B36721-6D4E-56C6-0EF1-8BCF3817F278}"/>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5CD3B91-88D0-47C9-0A9E-33F1ECE986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2AA5051-1D37-1B09-39B3-7E00609D3389}"/>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CAF98A25-CCBD-3C4D-F134-7189093190D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50A6B17-BABA-581D-5225-4F26E351F505}"/>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258308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CA244F-6CAF-F54D-3ED6-C77082A607B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BF29423-F1DA-0142-9B7C-1250910DD7E4}"/>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2CF447E-1EC7-B17C-73E0-3972CF9B3D86}"/>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CD05EC8-A6A4-3FFE-479B-8EA1CC0E83D9}"/>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6" name="Alatunnisteen paikkamerkki 5">
            <a:extLst>
              <a:ext uri="{FF2B5EF4-FFF2-40B4-BE49-F238E27FC236}">
                <a16:creationId xmlns:a16="http://schemas.microsoft.com/office/drawing/2014/main" id="{AB2B842E-C73C-95BE-9907-CB2332B49CD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D33BED7-7212-E937-107F-07F1ACF2C792}"/>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3230179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658583-0658-2E60-05AE-4A576B1E0C68}"/>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DE706A95-D6F8-4A3C-AA5C-9BB0F2B45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029D8F2B-27E0-89A6-F1DF-0E0A8BB64442}"/>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C7F323B-513A-B8C2-0CED-7B5C537CBC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94CDCEF3-C9B2-DDD4-91AB-D3AAB6CD3B8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0A46821B-1C56-6B64-DA41-A27939297714}"/>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8" name="Alatunnisteen paikkamerkki 7">
            <a:extLst>
              <a:ext uri="{FF2B5EF4-FFF2-40B4-BE49-F238E27FC236}">
                <a16:creationId xmlns:a16="http://schemas.microsoft.com/office/drawing/2014/main" id="{EFABA101-BD2A-3948-6466-4576B8FE2164}"/>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127E9D76-2C71-FE95-F23A-B5E2E0E30BE4}"/>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41894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45C4A8-D747-0454-B11D-3664461D3D7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48FB516-BAFD-AA33-2816-FFEA03C2975F}"/>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4" name="Alatunnisteen paikkamerkki 3">
            <a:extLst>
              <a:ext uri="{FF2B5EF4-FFF2-40B4-BE49-F238E27FC236}">
                <a16:creationId xmlns:a16="http://schemas.microsoft.com/office/drawing/2014/main" id="{5EE303A7-F5B3-B009-1144-5BACAC3D300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DD4DB6D2-36B0-9DD3-2F04-B7B0CDDB42BB}"/>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2577622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5FE0977-46BF-058C-2495-57EF24814EA6}"/>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3" name="Alatunnisteen paikkamerkki 2">
            <a:extLst>
              <a:ext uri="{FF2B5EF4-FFF2-40B4-BE49-F238E27FC236}">
                <a16:creationId xmlns:a16="http://schemas.microsoft.com/office/drawing/2014/main" id="{330C89E5-9727-1D4A-B647-94161A33E04C}"/>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0B07440-F5BB-D451-6CB7-E924A87D7F22}"/>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399065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23208EA-88EA-C85F-2F4D-A73D8C8789D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8441D97-36E4-4C3F-2FB6-5230CBCBE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735C4102-433D-3FC3-A1D7-29A3C4EF1F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0B9349ED-0C62-3FDD-E313-06F787D9292C}"/>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6" name="Alatunnisteen paikkamerkki 5">
            <a:extLst>
              <a:ext uri="{FF2B5EF4-FFF2-40B4-BE49-F238E27FC236}">
                <a16:creationId xmlns:a16="http://schemas.microsoft.com/office/drawing/2014/main" id="{CCD43D72-3662-234A-F8BA-59C83E1ADA3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8FDCAD7-C5E2-2855-0B48-17E7128A9973}"/>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3925932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F64C09-7D27-BC7E-7151-484B47BA880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399C0D5E-C292-DC94-69D2-E6FBD75153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B19BC52B-F90B-7BCF-4406-7535377F5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9709B8B-AF91-33A6-8E7E-23B634DD4B8D}"/>
              </a:ext>
            </a:extLst>
          </p:cNvPr>
          <p:cNvSpPr>
            <a:spLocks noGrp="1"/>
          </p:cNvSpPr>
          <p:nvPr>
            <p:ph type="dt" sz="half" idx="10"/>
          </p:nvPr>
        </p:nvSpPr>
        <p:spPr/>
        <p:txBody>
          <a:bodyPr/>
          <a:lstStyle/>
          <a:p>
            <a:fld id="{FE032688-E7D4-4EE8-8E4F-21165B116F56}" type="datetimeFigureOut">
              <a:rPr lang="fi-FI" smtClean="0"/>
              <a:t>5.2.2024</a:t>
            </a:fld>
            <a:endParaRPr lang="fi-FI"/>
          </a:p>
        </p:txBody>
      </p:sp>
      <p:sp>
        <p:nvSpPr>
          <p:cNvPr id="6" name="Alatunnisteen paikkamerkki 5">
            <a:extLst>
              <a:ext uri="{FF2B5EF4-FFF2-40B4-BE49-F238E27FC236}">
                <a16:creationId xmlns:a16="http://schemas.microsoft.com/office/drawing/2014/main" id="{0C44A7C5-9739-B908-43EC-1439333800A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1E606BE-D8DF-B885-C571-4EDC78806E91}"/>
              </a:ext>
            </a:extLst>
          </p:cNvPr>
          <p:cNvSpPr>
            <a:spLocks noGrp="1"/>
          </p:cNvSpPr>
          <p:nvPr>
            <p:ph type="sldNum" sz="quarter" idx="12"/>
          </p:nvPr>
        </p:nvSpPr>
        <p:spPr/>
        <p:txBody>
          <a:bodyPr/>
          <a:lstStyle/>
          <a:p>
            <a:fld id="{A0E60102-ABEA-4CD4-9262-76A3DC9BF66A}" type="slidenum">
              <a:rPr lang="fi-FI" smtClean="0"/>
              <a:t>‹#›</a:t>
            </a:fld>
            <a:endParaRPr lang="fi-FI"/>
          </a:p>
        </p:txBody>
      </p:sp>
    </p:spTree>
    <p:extLst>
      <p:ext uri="{BB962C8B-B14F-4D97-AF65-F5344CB8AC3E}">
        <p14:creationId xmlns:p14="http://schemas.microsoft.com/office/powerpoint/2010/main" val="159674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C3A6C34-1346-4A10-1FA9-00A9FDB50A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D57CB131-AC4E-073A-A96C-726E0C4B5E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F4ECFD2-8009-BBC8-BD08-43F3B9FFE6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32688-E7D4-4EE8-8E4F-21165B116F56}" type="datetimeFigureOut">
              <a:rPr lang="fi-FI" smtClean="0"/>
              <a:t>5.2.2024</a:t>
            </a:fld>
            <a:endParaRPr lang="fi-FI"/>
          </a:p>
        </p:txBody>
      </p:sp>
      <p:sp>
        <p:nvSpPr>
          <p:cNvPr id="5" name="Alatunnisteen paikkamerkki 4">
            <a:extLst>
              <a:ext uri="{FF2B5EF4-FFF2-40B4-BE49-F238E27FC236}">
                <a16:creationId xmlns:a16="http://schemas.microsoft.com/office/drawing/2014/main" id="{A8730900-62E7-4921-A198-E707A1F20D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E7A7267B-3F6A-322C-9389-9432D2FE22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60102-ABEA-4CD4-9262-76A3DC9BF66A}" type="slidenum">
              <a:rPr lang="fi-FI" smtClean="0"/>
              <a:t>‹#›</a:t>
            </a:fld>
            <a:endParaRPr lang="fi-FI"/>
          </a:p>
        </p:txBody>
      </p:sp>
    </p:spTree>
    <p:extLst>
      <p:ext uri="{BB962C8B-B14F-4D97-AF65-F5344CB8AC3E}">
        <p14:creationId xmlns:p14="http://schemas.microsoft.com/office/powerpoint/2010/main" val="216143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3">
            <a:extLst>
              <a:ext uri="{FF2B5EF4-FFF2-40B4-BE49-F238E27FC236}">
                <a16:creationId xmlns:a16="http://schemas.microsoft.com/office/drawing/2014/main" id="{B083D14A-712B-7924-848C-2517ECEDEC54}"/>
              </a:ext>
            </a:extLst>
          </p:cNvPr>
          <p:cNvPicPr>
            <a:picLocks noChangeAspect="1"/>
          </p:cNvPicPr>
          <p:nvPr/>
        </p:nvPicPr>
        <p:blipFill>
          <a:blip r:embed="rId2"/>
          <a:stretch>
            <a:fillRect/>
          </a:stretch>
        </p:blipFill>
        <p:spPr>
          <a:xfrm>
            <a:off x="0" y="-130228"/>
            <a:ext cx="12191996" cy="6868158"/>
          </a:xfrm>
          <a:prstGeom prst="rect">
            <a:avLst/>
          </a:prstGeom>
          <a:noFill/>
          <a:ln cap="flat">
            <a:noFill/>
          </a:ln>
          <a:effectLst>
            <a:outerShdw dist="22997" dir="5400000" algn="tl">
              <a:srgbClr val="000000">
                <a:alpha val="35000"/>
              </a:srgbClr>
            </a:outerShdw>
          </a:effectLst>
        </p:spPr>
      </p:pic>
      <p:sp>
        <p:nvSpPr>
          <p:cNvPr id="4" name="Alatunnisteen paikkamerkki 3">
            <a:extLst>
              <a:ext uri="{FF2B5EF4-FFF2-40B4-BE49-F238E27FC236}">
                <a16:creationId xmlns:a16="http://schemas.microsoft.com/office/drawing/2014/main" id="{6AD1147A-8138-7630-C8A3-BC304189C95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
        <p:nvSpPr>
          <p:cNvPr id="5" name="Suorakulmio 4">
            <a:extLst>
              <a:ext uri="{FF2B5EF4-FFF2-40B4-BE49-F238E27FC236}">
                <a16:creationId xmlns:a16="http://schemas.microsoft.com/office/drawing/2014/main" id="{AF71FB7D-1E33-AF55-B251-0787B9682CAF}"/>
              </a:ext>
            </a:extLst>
          </p:cNvPr>
          <p:cNvSpPr/>
          <p:nvPr/>
        </p:nvSpPr>
        <p:spPr>
          <a:xfrm>
            <a:off x="2486143" y="4654141"/>
            <a:ext cx="7219709" cy="2067339"/>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4400" dirty="0"/>
              <a:t>Ikäihmisten </a:t>
            </a:r>
          </a:p>
          <a:p>
            <a:pPr algn="ctr"/>
            <a:r>
              <a:rPr lang="fi-FI" sz="4400" dirty="0"/>
              <a:t>hyvinvointisuunnitelma</a:t>
            </a:r>
          </a:p>
          <a:p>
            <a:pPr algn="ctr"/>
            <a:r>
              <a:rPr lang="fi-FI" sz="4400" dirty="0"/>
              <a:t>2021-2025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F15A1EA7-98B6-57E5-4E7D-78E251F7ED94}"/>
              </a:ext>
            </a:extLst>
          </p:cNvPr>
          <p:cNvGraphicFramePr>
            <a:graphicFrameLocks noGrp="1"/>
          </p:cNvGraphicFramePr>
          <p:nvPr>
            <p:extLst>
              <p:ext uri="{D42A27DB-BD31-4B8C-83A1-F6EECF244321}">
                <p14:modId xmlns:p14="http://schemas.microsoft.com/office/powerpoint/2010/main" val="1937384093"/>
              </p:ext>
            </p:extLst>
          </p:nvPr>
        </p:nvGraphicFramePr>
        <p:xfrm>
          <a:off x="28575" y="630314"/>
          <a:ext cx="12163421" cy="6011438"/>
        </p:xfrm>
        <a:graphic>
          <a:graphicData uri="http://schemas.openxmlformats.org/drawingml/2006/table">
            <a:tbl>
              <a:tblPr firstRow="1" bandRow="1">
                <a:effectLst/>
                <a:tableStyleId>{5940675A-B579-460E-94D1-54222C63F5DA}</a:tableStyleId>
              </a:tblPr>
              <a:tblGrid>
                <a:gridCol w="2852690">
                  <a:extLst>
                    <a:ext uri="{9D8B030D-6E8A-4147-A177-3AD203B41FA5}">
                      <a16:colId xmlns:a16="http://schemas.microsoft.com/office/drawing/2014/main" val="1112477760"/>
                    </a:ext>
                  </a:extLst>
                </a:gridCol>
                <a:gridCol w="4114955">
                  <a:extLst>
                    <a:ext uri="{9D8B030D-6E8A-4147-A177-3AD203B41FA5}">
                      <a16:colId xmlns:a16="http://schemas.microsoft.com/office/drawing/2014/main" val="3533765590"/>
                    </a:ext>
                  </a:extLst>
                </a:gridCol>
                <a:gridCol w="5195776">
                  <a:extLst>
                    <a:ext uri="{9D8B030D-6E8A-4147-A177-3AD203B41FA5}">
                      <a16:colId xmlns:a16="http://schemas.microsoft.com/office/drawing/2014/main" val="3222919530"/>
                    </a:ext>
                  </a:extLst>
                </a:gridCol>
              </a:tblGrid>
              <a:tr h="783229">
                <a:tc>
                  <a:txBody>
                    <a:bodyPr/>
                    <a:lstStyle/>
                    <a:p>
                      <a:pPr lvl="0"/>
                      <a:r>
                        <a:rPr lang="fi-FI" sz="1800" b="1">
                          <a:latin typeface="Calibri"/>
                        </a:rPr>
                        <a:t>Hyte-tavoite 2021-2025</a:t>
                      </a:r>
                    </a:p>
                  </a:txBody>
                  <a:tcPr>
                    <a:solidFill>
                      <a:srgbClr val="FFC000"/>
                    </a:solidFill>
                  </a:tcPr>
                </a:tc>
                <a:tc>
                  <a:txBody>
                    <a:bodyPr/>
                    <a:lstStyle/>
                    <a:p>
                      <a:pPr lvl="0"/>
                      <a:r>
                        <a:rPr lang="fi-FI" sz="1800" b="1">
                          <a:latin typeface="Calibri"/>
                        </a:rPr>
                        <a:t>Toimenpiteitä</a:t>
                      </a:r>
                    </a:p>
                    <a:p>
                      <a:pPr lvl="0"/>
                      <a:r>
                        <a:rPr lang="fi-FI" sz="1800" b="1">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1800" b="1" dirty="0">
                          <a:solidFill>
                            <a:srgbClr val="000000"/>
                          </a:solidFill>
                          <a:latin typeface="Calibri"/>
                          <a:ea typeface="Calibri" pitchFamily="34"/>
                          <a:cs typeface="Times New Roman" pitchFamily="18"/>
                        </a:rPr>
                        <a:t>Toteutunutta 2022-2023</a:t>
                      </a:r>
                    </a:p>
                    <a:p>
                      <a:pPr lvl="0"/>
                      <a:endParaRPr lang="fi-FI" sz="1800" b="1" dirty="0">
                        <a:latin typeface="Calibri"/>
                      </a:endParaRPr>
                    </a:p>
                  </a:txBody>
                  <a:tcPr>
                    <a:solidFill>
                      <a:srgbClr val="FFC000"/>
                    </a:solidFill>
                  </a:tcPr>
                </a:tc>
                <a:extLst>
                  <a:ext uri="{0D108BD9-81ED-4DB2-BD59-A6C34878D82A}">
                    <a16:rowId xmlns:a16="http://schemas.microsoft.com/office/drawing/2014/main" val="3400208255"/>
                  </a:ext>
                </a:extLst>
              </a:tr>
              <a:tr h="1369423">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Virkeä vapaaehtoistoiminta </a:t>
                      </a:r>
                    </a:p>
                  </a:txBody>
                  <a:tcPr marL="68580" marR="68580" marT="0" marB="0"/>
                </a:tc>
                <a:tc>
                  <a:txBody>
                    <a:bodyPr/>
                    <a:lstStyle/>
                    <a:p>
                      <a:pPr marL="285750" lvl="0" indent="-285750">
                        <a:lnSpc>
                          <a:spcPct val="106000"/>
                        </a:lnSpc>
                        <a:spcAft>
                          <a:spcPts val="800"/>
                        </a:spcAft>
                        <a:buFont typeface="Arial" panose="020B0604020202020204" pitchFamily="34" charset="0"/>
                        <a:buChar char="•"/>
                      </a:pPr>
                      <a:r>
                        <a:rPr lang="fi-FI" sz="1600" dirty="0" err="1">
                          <a:solidFill>
                            <a:srgbClr val="000000"/>
                          </a:solidFill>
                          <a:latin typeface="+mn-lt"/>
                          <a:ea typeface="Calibri" pitchFamily="34"/>
                          <a:cs typeface="Times New Roman" pitchFamily="18"/>
                        </a:rPr>
                        <a:t>Talotsempparitoiminta</a:t>
                      </a:r>
                      <a:endParaRPr lang="fi-FI" sz="1600" dirty="0">
                        <a:solidFill>
                          <a:srgbClr val="000000"/>
                        </a:solidFill>
                        <a:latin typeface="+mn-lt"/>
                        <a:ea typeface="Calibri" pitchFamily="34"/>
                        <a:cs typeface="Times New Roman" pitchFamily="18"/>
                      </a:endParaRPr>
                    </a:p>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lang="fi-FI" sz="1600" kern="1200" dirty="0">
                          <a:solidFill>
                            <a:srgbClr val="000000"/>
                          </a:solidFill>
                          <a:latin typeface="+mn-lt"/>
                        </a:rPr>
                        <a:t>Järjestöjen yhteistyö ja toimintatori sekä yhteys päättäjiin</a:t>
                      </a:r>
                    </a:p>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lang="fi-FI" sz="1600" dirty="0"/>
                        <a:t>Talkoohenki puuttuu/vähentynyt, yhdistystoiminnan muutos, sitoutuminen</a:t>
                      </a:r>
                      <a:endParaRPr lang="fi-FI" sz="1600" dirty="0">
                        <a:solidFill>
                          <a:srgbClr val="000000"/>
                        </a:solidFill>
                        <a:latin typeface="+mn-lt"/>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b="0" dirty="0">
                          <a:latin typeface="Calibri" pitchFamily="34"/>
                          <a:ea typeface="Calibri" pitchFamily="34"/>
                          <a:cs typeface="Calibri" pitchFamily="34"/>
                        </a:rPr>
                        <a:t>Järjestöjen/yhdistysten aamukahvit kuun 1. perjantai </a:t>
                      </a:r>
                      <a:r>
                        <a:rPr lang="fi-FI" sz="1600" b="0" dirty="0" err="1">
                          <a:latin typeface="Calibri" pitchFamily="34"/>
                          <a:ea typeface="Calibri" pitchFamily="34"/>
                          <a:cs typeface="Calibri" pitchFamily="34"/>
                        </a:rPr>
                        <a:t>Jyränkölässä</a:t>
                      </a:r>
                      <a:endParaRPr lang="fi-FI" sz="1600" b="0" dirty="0">
                        <a:latin typeface="Calibri" pitchFamily="34"/>
                        <a:ea typeface="Calibri" pitchFamily="34"/>
                        <a:cs typeface="Calibri" pitchFamily="34"/>
                      </a:endParaRPr>
                    </a:p>
                    <a:p>
                      <a:pPr marL="0" marR="0" lvl="0" indent="0" algn="l" defTabSz="914400" rtl="0" fontAlgn="auto" hangingPunct="1">
                        <a:lnSpc>
                          <a:spcPct val="106000"/>
                        </a:lnSpc>
                        <a:spcBef>
                          <a:spcPts val="0"/>
                        </a:spcBef>
                        <a:spcAft>
                          <a:spcPts val="800"/>
                        </a:spcAft>
                        <a:buNone/>
                        <a:tabLst/>
                      </a:pPr>
                      <a:r>
                        <a:rPr lang="fi-FI" sz="1600" b="0" dirty="0" err="1">
                          <a:latin typeface="Calibri" pitchFamily="34"/>
                          <a:ea typeface="Calibri" pitchFamily="34"/>
                          <a:cs typeface="Calibri" pitchFamily="34"/>
                        </a:rPr>
                        <a:t>Jyränkölän</a:t>
                      </a:r>
                      <a:r>
                        <a:rPr lang="fi-FI" sz="1600" b="0" dirty="0">
                          <a:latin typeface="Calibri" pitchFamily="34"/>
                          <a:ea typeface="Calibri" pitchFamily="34"/>
                          <a:cs typeface="Calibri" pitchFamily="34"/>
                        </a:rPr>
                        <a:t> ja seurakunnan vapaaehtoisverkosto</a:t>
                      </a:r>
                      <a:endParaRPr lang="fi-FI" sz="1600" b="0" dirty="0">
                        <a:latin typeface="Calibri" pitchFamily="34"/>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txBody>
                  <a:tcPr marL="68580" marR="68580" marT="0" marB="0"/>
                </a:tc>
                <a:extLst>
                  <a:ext uri="{0D108BD9-81ED-4DB2-BD59-A6C34878D82A}">
                    <a16:rowId xmlns:a16="http://schemas.microsoft.com/office/drawing/2014/main" val="416183921"/>
                  </a:ext>
                </a:extLst>
              </a:tr>
              <a:tr h="1729404">
                <a:tc>
                  <a:txBody>
                    <a:bodyPr/>
                    <a:lstStyle/>
                    <a:p>
                      <a:pPr marL="0" marR="0" lvl="0" indent="0" algn="l" defTabSz="914400" rtl="0" fontAlgn="auto" hangingPunct="1">
                        <a:lnSpc>
                          <a:spcPct val="106000"/>
                        </a:lnSpc>
                        <a:spcBef>
                          <a:spcPts val="0"/>
                        </a:spcBef>
                        <a:spcAft>
                          <a:spcPts val="800"/>
                        </a:spcAft>
                        <a:buNone/>
                        <a:tabLst/>
                      </a:pPr>
                      <a:r>
                        <a:rPr lang="fi-FI" sz="1800" b="1">
                          <a:solidFill>
                            <a:srgbClr val="000000"/>
                          </a:solidFill>
                          <a:highlight>
                            <a:srgbClr val="FFFF00"/>
                          </a:highlight>
                          <a:latin typeface="Calibri"/>
                          <a:ea typeface="Calibri" pitchFamily="34"/>
                          <a:cs typeface="Times New Roman" pitchFamily="18"/>
                        </a:rPr>
                        <a:t>Vaikuttamismahdollisuudet</a:t>
                      </a:r>
                    </a:p>
                  </a:txBody>
                  <a:tcPr marL="68580" marR="68580" marT="0" marB="0"/>
                </a:tc>
                <a:tc>
                  <a:txBody>
                    <a:bodyPr/>
                    <a:lstStyle/>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rgbClr val="000000"/>
                          </a:solidFill>
                          <a:effectLst/>
                          <a:uLnTx/>
                          <a:uFillTx/>
                          <a:latin typeface="Calibri" pitchFamily="34"/>
                          <a:ea typeface="Calibri" pitchFamily="34"/>
                          <a:cs typeface="Times New Roman" pitchFamily="18"/>
                        </a:rPr>
                        <a:t>Kulttuurikahvilaan </a:t>
                      </a:r>
                      <a:r>
                        <a:rPr kumimoji="0" lang="fi-FI" sz="1600" b="0" i="0" u="none" strike="noStrike" kern="1200" cap="none" spc="0" normalizeH="0" baseline="0" noProof="0" dirty="0" err="1">
                          <a:ln>
                            <a:noFill/>
                          </a:ln>
                          <a:solidFill>
                            <a:srgbClr val="000000"/>
                          </a:solidFill>
                          <a:effectLst/>
                          <a:uLnTx/>
                          <a:uFillTx/>
                          <a:latin typeface="Calibri" pitchFamily="34"/>
                          <a:ea typeface="Calibri" pitchFamily="34"/>
                          <a:cs typeface="Times New Roman" pitchFamily="18"/>
                        </a:rPr>
                        <a:t>ideaboxi</a:t>
                      </a:r>
                      <a:endParaRPr kumimoji="0" lang="fi-FI" sz="1600" b="0" i="0" u="none" strike="noStrike" kern="1200" cap="none" spc="0" normalizeH="0" baseline="0" noProof="0" dirty="0">
                        <a:ln>
                          <a:noFill/>
                        </a:ln>
                        <a:solidFill>
                          <a:srgbClr val="000000"/>
                        </a:solidFill>
                        <a:effectLst/>
                        <a:uLnTx/>
                        <a:uFillTx/>
                        <a:latin typeface="Calibri" pitchFamily="34"/>
                        <a:ea typeface="Calibri" pitchFamily="34"/>
                        <a:cs typeface="Times New Roman" pitchFamily="18"/>
                      </a:endParaRPr>
                    </a:p>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kumimoji="0" lang="fi-FI" sz="1600" b="0" i="0" u="none" strike="noStrike" kern="1200" cap="none" spc="0" normalizeH="0" baseline="0" noProof="0" dirty="0">
                          <a:ln>
                            <a:noFill/>
                          </a:ln>
                          <a:solidFill>
                            <a:srgbClr val="000000"/>
                          </a:solidFill>
                          <a:effectLst/>
                          <a:uLnTx/>
                          <a:uFillTx/>
                          <a:latin typeface="Calibri" pitchFamily="34"/>
                          <a:ea typeface="Calibri" pitchFamily="34"/>
                          <a:cs typeface="Times New Roman" pitchFamily="18"/>
                        </a:rPr>
                        <a:t>Vaikuttamisen tehottomuus mietityttää</a:t>
                      </a: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p>
                      <a:pPr lvl="0">
                        <a:lnSpc>
                          <a:spcPct val="106000"/>
                        </a:lnSpc>
                        <a:spcAft>
                          <a:spcPts val="800"/>
                        </a:spcAft>
                      </a:pPr>
                      <a:endParaRPr lang="fi-FI" sz="1800" dirty="0">
                        <a:solidFill>
                          <a:srgbClr val="000000"/>
                        </a:solidFill>
                        <a:latin typeface="Calibri"/>
                        <a:ea typeface="Calibri" pitchFamily="34"/>
                        <a:cs typeface="Times New Roman" pitchFamily="18"/>
                      </a:endParaRPr>
                    </a:p>
                  </a:txBody>
                  <a:tcPr marL="68580" marR="68580" marT="0" marB="0">
                    <a:solidFill>
                      <a:srgbClr val="FFF2CC"/>
                    </a:solidFill>
                  </a:tcPr>
                </a:tc>
                <a:tc>
                  <a:txBody>
                    <a:bodyPr/>
                    <a:lstStyle/>
                    <a:p>
                      <a:pPr lvl="0">
                        <a:lnSpc>
                          <a:spcPct val="106000"/>
                        </a:lnSpc>
                        <a:spcAft>
                          <a:spcPts val="800"/>
                        </a:spcAft>
                      </a:pPr>
                      <a:r>
                        <a:rPr lang="fi-FI" sz="1600" dirty="0">
                          <a:solidFill>
                            <a:srgbClr val="000000"/>
                          </a:solidFill>
                          <a:latin typeface="Calibri"/>
                          <a:ea typeface="Calibri" pitchFamily="34"/>
                          <a:cs typeface="Times New Roman" pitchFamily="18"/>
                        </a:rPr>
                        <a:t>Osallistava budjetointi</a:t>
                      </a:r>
                    </a:p>
                    <a:p>
                      <a:pPr lvl="0">
                        <a:lnSpc>
                          <a:spcPct val="106000"/>
                        </a:lnSpc>
                        <a:spcAft>
                          <a:spcPts val="800"/>
                        </a:spcAft>
                      </a:pPr>
                      <a:r>
                        <a:rPr lang="fi-FI" sz="1600" dirty="0">
                          <a:solidFill>
                            <a:srgbClr val="000000"/>
                          </a:solidFill>
                          <a:latin typeface="Calibri"/>
                          <a:ea typeface="Calibri" pitchFamily="34"/>
                          <a:cs typeface="Times New Roman" pitchFamily="18"/>
                        </a:rPr>
                        <a:t>Hallintosääntö §151 mukainen aloiteoikeus </a:t>
                      </a:r>
                    </a:p>
                    <a:p>
                      <a:pPr lvl="0">
                        <a:lnSpc>
                          <a:spcPct val="106000"/>
                        </a:lnSpc>
                        <a:spcAft>
                          <a:spcPts val="800"/>
                        </a:spcAft>
                      </a:pPr>
                      <a:r>
                        <a:rPr lang="fi-FI" sz="1600" dirty="0">
                          <a:solidFill>
                            <a:srgbClr val="000000"/>
                          </a:solidFill>
                          <a:latin typeface="Calibri"/>
                          <a:ea typeface="Calibri" pitchFamily="34"/>
                          <a:cs typeface="Times New Roman" pitchFamily="18"/>
                        </a:rPr>
                        <a:t>Vanhusneuvostossa vakipykälänä toimialojen terveiset vanhusneuvostolle ja vanhusneuvoston terveiset toimialoille</a:t>
                      </a:r>
                    </a:p>
                  </a:txBody>
                  <a:tcPr marL="68580" marR="68580" marT="0" marB="0"/>
                </a:tc>
                <a:extLst>
                  <a:ext uri="{0D108BD9-81ED-4DB2-BD59-A6C34878D82A}">
                    <a16:rowId xmlns:a16="http://schemas.microsoft.com/office/drawing/2014/main" val="1447010240"/>
                  </a:ext>
                </a:extLst>
              </a:tr>
            </a:tbl>
          </a:graphicData>
        </a:graphic>
      </p:graphicFrame>
      <p:sp>
        <p:nvSpPr>
          <p:cNvPr id="3" name="Alatunnisteen paikkamerkki 2">
            <a:extLst>
              <a:ext uri="{FF2B5EF4-FFF2-40B4-BE49-F238E27FC236}">
                <a16:creationId xmlns:a16="http://schemas.microsoft.com/office/drawing/2014/main" id="{3C4B8EA7-45F3-21BA-CC06-08CFAF06DB0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057E14-C9E1-62B8-DA1D-77BF9D56E5F4}"/>
              </a:ext>
            </a:extLst>
          </p:cNvPr>
          <p:cNvSpPr txBox="1">
            <a:spLocks noGrp="1"/>
          </p:cNvSpPr>
          <p:nvPr>
            <p:ph type="title"/>
          </p:nvPr>
        </p:nvSpPr>
        <p:spPr>
          <a:xfrm>
            <a:off x="321923" y="798316"/>
            <a:ext cx="11548149" cy="3757644"/>
          </a:xfrm>
          <a:solidFill>
            <a:srgbClr val="002060"/>
          </a:solidFill>
        </p:spPr>
        <p:txBody>
          <a:bodyPr anchorCtr="1">
            <a:noAutofit/>
          </a:bodyPr>
          <a:lstStyle/>
          <a:p>
            <a:pPr lvl="0" algn="ctr"/>
            <a:br>
              <a:rPr lang="fi-FI" sz="8000">
                <a:solidFill>
                  <a:srgbClr val="FFFFFF"/>
                </a:solidFill>
                <a:latin typeface="Besom 2" pitchFamily="2"/>
              </a:rPr>
            </a:br>
            <a:r>
              <a:rPr lang="fi-FI" sz="8000">
                <a:solidFill>
                  <a:srgbClr val="FFFFFF"/>
                </a:solidFill>
                <a:latin typeface="Besom 2" pitchFamily="2"/>
              </a:rPr>
              <a:t>4. kunnossa kaiken ikää</a:t>
            </a:r>
            <a:br>
              <a:rPr lang="fi-FI" sz="8000">
                <a:solidFill>
                  <a:srgbClr val="FFFFFF"/>
                </a:solidFill>
                <a:latin typeface="Besom 2" pitchFamily="2"/>
              </a:rPr>
            </a:br>
            <a:r>
              <a:rPr lang="fi-FI" sz="8000">
                <a:solidFill>
                  <a:srgbClr val="FFFFFF"/>
                </a:solidFill>
                <a:latin typeface="Besom 2" pitchFamily="2"/>
              </a:rPr>
              <a:t>Terveelliset elintavat sekä päihdehaittojen väheneminen</a:t>
            </a:r>
            <a:br>
              <a:rPr lang="fi-FI" sz="8000">
                <a:solidFill>
                  <a:srgbClr val="FFFFFF"/>
                </a:solidFill>
                <a:latin typeface="Besom 2" pitchFamily="2"/>
              </a:rPr>
            </a:br>
            <a:endParaRPr lang="fi-FI" sz="8000">
              <a:solidFill>
                <a:srgbClr val="FFFFFF"/>
              </a:solidFill>
              <a:latin typeface="Calibri"/>
            </a:endParaRPr>
          </a:p>
        </p:txBody>
      </p:sp>
      <p:sp>
        <p:nvSpPr>
          <p:cNvPr id="3" name="Alatunnisteen paikkamerkki 3">
            <a:extLst>
              <a:ext uri="{FF2B5EF4-FFF2-40B4-BE49-F238E27FC236}">
                <a16:creationId xmlns:a16="http://schemas.microsoft.com/office/drawing/2014/main" id="{23B6F610-6C1A-4503-FB0E-D751F8BEAAF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278B51DD-25FE-E0A7-146F-3D2E673B7151}"/>
              </a:ext>
            </a:extLst>
          </p:cNvPr>
          <p:cNvGraphicFramePr>
            <a:graphicFrameLocks noGrp="1"/>
          </p:cNvGraphicFramePr>
          <p:nvPr>
            <p:extLst>
              <p:ext uri="{D42A27DB-BD31-4B8C-83A1-F6EECF244321}">
                <p14:modId xmlns:p14="http://schemas.microsoft.com/office/powerpoint/2010/main" val="1762158928"/>
              </p:ext>
            </p:extLst>
          </p:nvPr>
        </p:nvGraphicFramePr>
        <p:xfrm>
          <a:off x="-42985" y="30294"/>
          <a:ext cx="12163421" cy="6507068"/>
        </p:xfrm>
        <a:graphic>
          <a:graphicData uri="http://schemas.openxmlformats.org/drawingml/2006/table">
            <a:tbl>
              <a:tblPr firstRow="1" bandRow="1">
                <a:effectLst/>
                <a:tableStyleId>{5940675A-B579-460E-94D1-54222C63F5DA}</a:tableStyleId>
              </a:tblPr>
              <a:tblGrid>
                <a:gridCol w="1765459">
                  <a:extLst>
                    <a:ext uri="{9D8B030D-6E8A-4147-A177-3AD203B41FA5}">
                      <a16:colId xmlns:a16="http://schemas.microsoft.com/office/drawing/2014/main" val="2895698377"/>
                    </a:ext>
                  </a:extLst>
                </a:gridCol>
                <a:gridCol w="5601605">
                  <a:extLst>
                    <a:ext uri="{9D8B030D-6E8A-4147-A177-3AD203B41FA5}">
                      <a16:colId xmlns:a16="http://schemas.microsoft.com/office/drawing/2014/main" val="1814081153"/>
                    </a:ext>
                  </a:extLst>
                </a:gridCol>
                <a:gridCol w="4796357">
                  <a:extLst>
                    <a:ext uri="{9D8B030D-6E8A-4147-A177-3AD203B41FA5}">
                      <a16:colId xmlns:a16="http://schemas.microsoft.com/office/drawing/2014/main" val="151893787"/>
                    </a:ext>
                  </a:extLst>
                </a:gridCol>
              </a:tblGrid>
              <a:tr h="729462">
                <a:tc>
                  <a:txBody>
                    <a:bodyPr/>
                    <a:lstStyle/>
                    <a:p>
                      <a:pPr lvl="0"/>
                      <a:r>
                        <a:rPr lang="fi-FI" sz="2000" b="1">
                          <a:solidFill>
                            <a:srgbClr val="000000"/>
                          </a:solidFill>
                          <a:latin typeface="Calibri"/>
                        </a:rPr>
                        <a:t>Hyte-tavoite 2021-2025</a:t>
                      </a:r>
                    </a:p>
                  </a:txBody>
                  <a:tcPr>
                    <a:solidFill>
                      <a:srgbClr val="FFC000"/>
                    </a:solidFill>
                  </a:tcPr>
                </a:tc>
                <a:tc>
                  <a:txBody>
                    <a:bodyPr/>
                    <a:lstStyle/>
                    <a:p>
                      <a:pPr lvl="0"/>
                      <a:r>
                        <a:rPr lang="fi-FI" sz="2000" b="1">
                          <a:solidFill>
                            <a:srgbClr val="000000"/>
                          </a:solidFill>
                          <a:latin typeface="Calibri"/>
                        </a:rPr>
                        <a:t>Toimenpiteitä</a:t>
                      </a:r>
                    </a:p>
                    <a:p>
                      <a:pPr lvl="0"/>
                      <a:r>
                        <a:rPr lang="fi-FI" sz="2000" b="1">
                          <a:solidFill>
                            <a:srgbClr val="000000"/>
                          </a:solidFill>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2000" b="1" dirty="0">
                          <a:solidFill>
                            <a:srgbClr val="000000"/>
                          </a:solidFill>
                          <a:latin typeface="Calibri"/>
                          <a:ea typeface="Calibri" pitchFamily="34"/>
                          <a:cs typeface="Times New Roman" pitchFamily="18"/>
                        </a:rPr>
                        <a:t>Toteutunutta 2022-2023</a:t>
                      </a:r>
                    </a:p>
                  </a:txBody>
                  <a:tcPr>
                    <a:solidFill>
                      <a:srgbClr val="FFC000"/>
                    </a:solidFill>
                  </a:tcPr>
                </a:tc>
                <a:extLst>
                  <a:ext uri="{0D108BD9-81ED-4DB2-BD59-A6C34878D82A}">
                    <a16:rowId xmlns:a16="http://schemas.microsoft.com/office/drawing/2014/main" val="781525564"/>
                  </a:ext>
                </a:extLst>
              </a:tr>
              <a:tr h="636623">
                <a:tc>
                  <a:txBody>
                    <a:bodyPr/>
                    <a:lstStyle/>
                    <a:p>
                      <a:pPr lvl="0">
                        <a:lnSpc>
                          <a:spcPct val="106000"/>
                        </a:lnSpc>
                        <a:spcAft>
                          <a:spcPts val="800"/>
                        </a:spcAft>
                      </a:pPr>
                      <a:r>
                        <a:rPr lang="fi-FI" sz="1800" b="1">
                          <a:solidFill>
                            <a:srgbClr val="000000"/>
                          </a:solidFill>
                          <a:highlight>
                            <a:srgbClr val="FFFF00"/>
                          </a:highlight>
                          <a:latin typeface="Calibri" pitchFamily="34"/>
                          <a:ea typeface="Calibri" pitchFamily="34"/>
                          <a:cs typeface="Times New Roman" pitchFamily="18"/>
                        </a:rPr>
                        <a:t>Kokemus terveydestä ja toimintakyvystä</a:t>
                      </a:r>
                    </a:p>
                  </a:txBody>
                  <a:tcPr marL="68580" marR="68580" marT="0" marB="0"/>
                </a:tc>
                <a:tc>
                  <a:txBody>
                    <a:bodyPr/>
                    <a:lstStyle/>
                    <a:p>
                      <a:pPr lvl="0">
                        <a:lnSpc>
                          <a:spcPct val="106000"/>
                        </a:lnSpc>
                        <a:spcAft>
                          <a:spcPts val="800"/>
                        </a:spcAft>
                      </a:pPr>
                      <a:endParaRPr lang="fi-FI" sz="1400" dirty="0">
                        <a:solidFill>
                          <a:srgbClr val="000000"/>
                        </a:solidFill>
                        <a:latin typeface="Calibri" pitchFamily="34"/>
                        <a:ea typeface="Calibri" pitchFamily="34"/>
                        <a:cs typeface="Times New Roman" pitchFamily="18"/>
                      </a:endParaRPr>
                    </a:p>
                    <a:p>
                      <a:pPr marL="215999" lvl="1" indent="-285750">
                        <a:buSzPct val="100000"/>
                        <a:buFont typeface="Arial" pitchFamily="34"/>
                        <a:buChar char="•"/>
                      </a:pPr>
                      <a:r>
                        <a:rPr lang="fi-FI" sz="1600" kern="1200" dirty="0">
                          <a:solidFill>
                            <a:srgbClr val="000000"/>
                          </a:solidFill>
                          <a:latin typeface="Calibri"/>
                        </a:rPr>
                        <a:t>Olemassa olevien palveluiden hyödyntäminen, tarjontaa on. </a:t>
                      </a:r>
                    </a:p>
                    <a:p>
                      <a:pPr marL="215999" lvl="1" indent="-285750">
                        <a:buSzPct val="100000"/>
                        <a:buFont typeface="Arial" pitchFamily="34"/>
                        <a:buChar char="•"/>
                      </a:pPr>
                      <a:r>
                        <a:rPr lang="fi-FI" sz="1600" kern="1200" dirty="0">
                          <a:solidFill>
                            <a:srgbClr val="000000"/>
                          </a:solidFill>
                          <a:latin typeface="Calibri"/>
                        </a:rPr>
                        <a:t>Vanhusten ”neuvola”</a:t>
                      </a:r>
                    </a:p>
                    <a:p>
                      <a:pPr marL="215999" lvl="1" indent="-285750">
                        <a:buSzPct val="100000"/>
                        <a:buFont typeface="Arial" pitchFamily="34"/>
                        <a:buChar char="•"/>
                      </a:pPr>
                      <a:r>
                        <a:rPr lang="fi-FI" sz="1600" kern="1200" dirty="0">
                          <a:solidFill>
                            <a:srgbClr val="000000"/>
                          </a:solidFill>
                          <a:latin typeface="Calibri"/>
                        </a:rPr>
                        <a:t>Liikkuminen hankalaa, Kulkusen reitti muuttunut (reitin laajentaminen, Kirkonkylä), kutsutaksi</a:t>
                      </a:r>
                    </a:p>
                    <a:p>
                      <a:pPr marL="215999" lvl="1" indent="-285750">
                        <a:buSzPct val="100000"/>
                        <a:buFont typeface="Arial" pitchFamily="34"/>
                        <a:buChar char="•"/>
                      </a:pPr>
                      <a:r>
                        <a:rPr lang="fi-FI" sz="1600" kern="1200" dirty="0">
                          <a:solidFill>
                            <a:srgbClr val="000000"/>
                          </a:solidFill>
                          <a:latin typeface="Calibri"/>
                        </a:rPr>
                        <a:t>Päivätoiminta (Kyllikki-toiminta)</a:t>
                      </a:r>
                    </a:p>
                    <a:p>
                      <a:pPr marL="742950" lvl="1" indent="-285750">
                        <a:buSzPct val="100000"/>
                        <a:buFont typeface="Arial" pitchFamily="34"/>
                        <a:buChar char="•"/>
                      </a:pPr>
                      <a:endParaRPr lang="fi-FI" sz="1600" kern="1200" dirty="0">
                        <a:solidFill>
                          <a:srgbClr val="000000"/>
                        </a:solidFill>
                        <a:latin typeface="Calibri"/>
                      </a:endParaRPr>
                    </a:p>
                    <a:p>
                      <a:pPr lvl="0">
                        <a:lnSpc>
                          <a:spcPct val="106000"/>
                        </a:lnSpc>
                        <a:spcAft>
                          <a:spcPts val="800"/>
                        </a:spcAft>
                      </a:pPr>
                      <a:endParaRPr lang="fi-FI" sz="1400" dirty="0">
                        <a:solidFill>
                          <a:srgbClr val="000000"/>
                        </a:solidFill>
                        <a:latin typeface="Calibri" pitchFamily="34"/>
                        <a:ea typeface="Calibri" pitchFamily="34"/>
                        <a:cs typeface="Times New Roman" pitchFamily="18"/>
                      </a:endParaRPr>
                    </a:p>
                  </a:txBody>
                  <a:tcPr marL="68580" marR="68580" marT="0" marB="0">
                    <a:solidFill>
                      <a:srgbClr val="FFF2CC"/>
                    </a:solidFill>
                  </a:tcPr>
                </a:tc>
                <a:tc>
                  <a:txBody>
                    <a:bodyPr/>
                    <a:lstStyle/>
                    <a:p>
                      <a:pPr marL="0" lvl="0" indent="0">
                        <a:lnSpc>
                          <a:spcPct val="106000"/>
                        </a:lnSpc>
                        <a:spcAft>
                          <a:spcPts val="0"/>
                        </a:spcAft>
                        <a:buSzPct val="100000"/>
                        <a:buNone/>
                      </a:pPr>
                      <a:r>
                        <a:rPr lang="fi-FI" sz="1600" dirty="0">
                          <a:solidFill>
                            <a:srgbClr val="000000"/>
                          </a:solidFill>
                          <a:latin typeface="Calibri" pitchFamily="34"/>
                          <a:ea typeface="Calibri" pitchFamily="34"/>
                          <a:cs typeface="Times New Roman" pitchFamily="18"/>
                        </a:rPr>
                        <a:t>Ikääntyneiden terveyden päivä 8/23</a:t>
                      </a:r>
                    </a:p>
                    <a:p>
                      <a:pPr marL="0" lvl="0" indent="0">
                        <a:lnSpc>
                          <a:spcPct val="106000"/>
                        </a:lnSpc>
                        <a:spcAft>
                          <a:spcPts val="0"/>
                        </a:spcAft>
                        <a:buSzPct val="100000"/>
                        <a:buNone/>
                      </a:pPr>
                      <a:endParaRPr lang="fi-FI" sz="1600" dirty="0">
                        <a:solidFill>
                          <a:srgbClr val="000000"/>
                        </a:solidFill>
                        <a:latin typeface="Calibri" pitchFamily="34"/>
                        <a:ea typeface="Calibri" pitchFamily="34"/>
                        <a:cs typeface="Times New Roman" pitchFamily="18"/>
                      </a:endParaRPr>
                    </a:p>
                    <a:p>
                      <a:pPr marL="0" lvl="0" indent="0">
                        <a:lnSpc>
                          <a:spcPct val="106000"/>
                        </a:lnSpc>
                        <a:spcAft>
                          <a:spcPts val="0"/>
                        </a:spcAft>
                        <a:buSzPct val="100000"/>
                        <a:buNone/>
                      </a:pPr>
                      <a:r>
                        <a:rPr lang="fi-FI" sz="1600" dirty="0">
                          <a:solidFill>
                            <a:srgbClr val="000000"/>
                          </a:solidFill>
                          <a:latin typeface="Calibri" pitchFamily="34"/>
                          <a:ea typeface="Calibri" pitchFamily="34"/>
                          <a:cs typeface="Times New Roman" pitchFamily="18"/>
                        </a:rPr>
                        <a:t>Kaatumisten ehkäisy tapahtuma 11/23</a:t>
                      </a:r>
                    </a:p>
                    <a:p>
                      <a:pPr marL="0" lvl="0" indent="0">
                        <a:lnSpc>
                          <a:spcPct val="106000"/>
                        </a:lnSpc>
                        <a:spcAft>
                          <a:spcPts val="0"/>
                        </a:spcAft>
                        <a:buSzPct val="100000"/>
                        <a:buNone/>
                      </a:pPr>
                      <a:endParaRPr lang="fi-FI" sz="1600" dirty="0">
                        <a:solidFill>
                          <a:srgbClr val="000000"/>
                        </a:solidFill>
                        <a:latin typeface="Calibri" pitchFamily="34"/>
                        <a:ea typeface="Calibri" pitchFamily="34"/>
                        <a:cs typeface="Times New Roman" pitchFamily="18"/>
                      </a:endParaRPr>
                    </a:p>
                    <a:p>
                      <a:pPr marL="0" lvl="0" indent="0">
                        <a:lnSpc>
                          <a:spcPct val="106000"/>
                        </a:lnSpc>
                        <a:spcAft>
                          <a:spcPts val="0"/>
                        </a:spcAft>
                        <a:buSzPct val="100000"/>
                        <a:buNone/>
                      </a:pPr>
                      <a:r>
                        <a:rPr lang="fi-FI" sz="1600" dirty="0">
                          <a:solidFill>
                            <a:srgbClr val="000000"/>
                          </a:solidFill>
                          <a:latin typeface="Calibri" pitchFamily="34"/>
                          <a:ea typeface="Calibri" pitchFamily="34"/>
                          <a:cs typeface="Times New Roman" pitchFamily="18"/>
                        </a:rPr>
                        <a:t>Päivätoimintaryhmät ikääntyneille, 2 ryhmää vuonna 2023 (</a:t>
                      </a:r>
                      <a:r>
                        <a:rPr lang="fi-FI" sz="1600" dirty="0" err="1">
                          <a:solidFill>
                            <a:srgbClr val="000000"/>
                          </a:solidFill>
                          <a:latin typeface="Calibri" pitchFamily="34"/>
                          <a:ea typeface="Calibri" pitchFamily="34"/>
                          <a:cs typeface="Times New Roman" pitchFamily="18"/>
                        </a:rPr>
                        <a:t>Jyränkölä</a:t>
                      </a:r>
                      <a:r>
                        <a:rPr lang="fi-FI" sz="1600" dirty="0">
                          <a:solidFill>
                            <a:srgbClr val="000000"/>
                          </a:solidFill>
                          <a:latin typeface="Calibri" pitchFamily="34"/>
                          <a:ea typeface="Calibri" pitchFamily="34"/>
                          <a:cs typeface="Times New Roman" pitchFamily="18"/>
                        </a:rPr>
                        <a:t>, kaupunki, srk)</a:t>
                      </a:r>
                    </a:p>
                  </a:txBody>
                  <a:tcPr marL="68580" marR="68580" marT="0" marB="0"/>
                </a:tc>
                <a:extLst>
                  <a:ext uri="{0D108BD9-81ED-4DB2-BD59-A6C34878D82A}">
                    <a16:rowId xmlns:a16="http://schemas.microsoft.com/office/drawing/2014/main" val="3405746625"/>
                  </a:ext>
                </a:extLst>
              </a:tr>
              <a:tr h="1849209">
                <a:tc>
                  <a:txBody>
                    <a:bodyPr/>
                    <a:lstStyle/>
                    <a:p>
                      <a:pPr lvl="0">
                        <a:lnSpc>
                          <a:spcPct val="106000"/>
                        </a:lnSpc>
                        <a:spcAft>
                          <a:spcPts val="800"/>
                        </a:spcAft>
                      </a:pPr>
                      <a:r>
                        <a:rPr lang="fi-FI" sz="1800" b="1">
                          <a:solidFill>
                            <a:srgbClr val="000000"/>
                          </a:solidFill>
                          <a:highlight>
                            <a:srgbClr val="FFFF00"/>
                          </a:highlight>
                          <a:latin typeface="Calibri" pitchFamily="34"/>
                          <a:ea typeface="Calibri" pitchFamily="34"/>
                          <a:cs typeface="Times New Roman" pitchFamily="18"/>
                        </a:rPr>
                        <a:t>Riittävä liikkuminen</a:t>
                      </a:r>
                    </a:p>
                  </a:txBody>
                  <a:tcPr marL="68580" marR="68580" marT="0" marB="0"/>
                </a:tc>
                <a:tc>
                  <a:txBody>
                    <a:bodyPr/>
                    <a:lstStyle/>
                    <a:p>
                      <a:pPr marL="742950" lvl="1" indent="-285750">
                        <a:buSzPct val="100000"/>
                        <a:buFont typeface="Arial" pitchFamily="34"/>
                        <a:buChar char="•"/>
                      </a:pPr>
                      <a:endParaRPr lang="fi-FI" sz="1800" kern="1200" dirty="0">
                        <a:solidFill>
                          <a:srgbClr val="000000"/>
                        </a:solidFill>
                        <a:latin typeface="Calibri"/>
                      </a:endParaRPr>
                    </a:p>
                    <a:p>
                      <a:pPr marL="285750" lvl="1" indent="-285750">
                        <a:buSzPct val="100000"/>
                        <a:buFont typeface="Arial" panose="020B0604020202020204" pitchFamily="34" charset="0"/>
                        <a:buChar char="•"/>
                      </a:pPr>
                      <a:r>
                        <a:rPr lang="fi-FI" sz="1600" kern="1200" dirty="0">
                          <a:solidFill>
                            <a:srgbClr val="000000"/>
                          </a:solidFill>
                          <a:latin typeface="Calibri"/>
                        </a:rPr>
                        <a:t>Ryhmätoiminta tärkeää, ihmisten kanssa toimiminen. Mistä saa tietoa?</a:t>
                      </a:r>
                    </a:p>
                    <a:p>
                      <a:pPr marL="179999" lvl="1" indent="-285750">
                        <a:buSzPct val="100000"/>
                        <a:buFont typeface="Arial" pitchFamily="34"/>
                        <a:buChar char="•"/>
                      </a:pPr>
                      <a:r>
                        <a:rPr lang="fi-FI" sz="1600" kern="1200" dirty="0">
                          <a:solidFill>
                            <a:srgbClr val="000000"/>
                          </a:solidFill>
                          <a:latin typeface="Calibri"/>
                        </a:rPr>
                        <a:t>Liikunta- / kulttuurisetelit</a:t>
                      </a:r>
                    </a:p>
                    <a:p>
                      <a:pPr marL="179999" lvl="1" indent="-285750">
                        <a:buSzPct val="100000"/>
                        <a:buFont typeface="Arial" pitchFamily="34"/>
                        <a:buChar char="•"/>
                      </a:pPr>
                      <a:r>
                        <a:rPr lang="fi-FI" sz="1600" kern="1200" dirty="0">
                          <a:solidFill>
                            <a:srgbClr val="000000"/>
                          </a:solidFill>
                          <a:latin typeface="Calibri"/>
                        </a:rPr>
                        <a:t>Toimintaympäristö kuntoon mm. Seniori-kuntosali</a:t>
                      </a:r>
                    </a:p>
                    <a:p>
                      <a:pPr lvl="0">
                        <a:lnSpc>
                          <a:spcPct val="106000"/>
                        </a:lnSpc>
                        <a:spcAft>
                          <a:spcPts val="800"/>
                        </a:spcAft>
                      </a:pPr>
                      <a:endParaRPr lang="fi-FI" sz="1400" dirty="0">
                        <a:solidFill>
                          <a:srgbClr val="000000"/>
                        </a:solidFill>
                        <a:latin typeface="Calibri" pitchFamily="34"/>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0"/>
                        </a:spcAft>
                        <a:buNone/>
                        <a:tabLst/>
                      </a:pPr>
                      <a:r>
                        <a:rPr lang="fi-FI" sz="1600" b="0" kern="1200" dirty="0">
                          <a:solidFill>
                            <a:srgbClr val="000000"/>
                          </a:solidFill>
                          <a:latin typeface="Calibri"/>
                        </a:rPr>
                        <a:t>Seniori kuntosali </a:t>
                      </a:r>
                      <a:r>
                        <a:rPr lang="fi-FI" sz="1600" kern="1200" dirty="0">
                          <a:solidFill>
                            <a:srgbClr val="000000"/>
                          </a:solidFill>
                          <a:latin typeface="Calibri"/>
                        </a:rPr>
                        <a:t>herätti runsasta keskustelua ja nähtiin tärkeäksi toiminnaksi Heinolassa 2023. Uimahallin kuntosalilla erilliset seniorivuorot ma 8-10, ke 8-11 ja pe 8-11 käynnistyneet 2024. </a:t>
                      </a:r>
                    </a:p>
                    <a:p>
                      <a:pPr marL="0" marR="0" lvl="0" indent="0" algn="l" defTabSz="914400" rtl="0" fontAlgn="auto" hangingPunct="1">
                        <a:lnSpc>
                          <a:spcPct val="106000"/>
                        </a:lnSpc>
                        <a:spcBef>
                          <a:spcPts val="0"/>
                        </a:spcBef>
                        <a:spcAft>
                          <a:spcPts val="0"/>
                        </a:spcAft>
                        <a:buNone/>
                        <a:tabLst/>
                      </a:pPr>
                      <a:endParaRPr lang="fi-FI" sz="1600" kern="12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0"/>
                        </a:spcAft>
                        <a:buNone/>
                        <a:tabLst/>
                      </a:pPr>
                      <a:r>
                        <a:rPr lang="fi-FI" sz="1600" kern="1200" dirty="0">
                          <a:solidFill>
                            <a:srgbClr val="000000"/>
                          </a:solidFill>
                          <a:latin typeface="Calibri"/>
                          <a:ea typeface="Calibri" pitchFamily="34"/>
                          <a:cs typeface="Times New Roman" pitchFamily="18"/>
                        </a:rPr>
                        <a:t>Ikäihmisten harrastuslehti</a:t>
                      </a:r>
                      <a:endParaRPr lang="fi-FI" sz="1600" dirty="0">
                        <a:solidFill>
                          <a:srgbClr val="000000"/>
                        </a:solidFill>
                        <a:latin typeface="Calibri" pitchFamily="34"/>
                        <a:ea typeface="Calibri" pitchFamily="34"/>
                        <a:cs typeface="Times New Roman" pitchFamily="18"/>
                      </a:endParaRPr>
                    </a:p>
                  </a:txBody>
                  <a:tcPr marL="68580" marR="68580" marT="0" marB="0"/>
                </a:tc>
                <a:extLst>
                  <a:ext uri="{0D108BD9-81ED-4DB2-BD59-A6C34878D82A}">
                    <a16:rowId xmlns:a16="http://schemas.microsoft.com/office/drawing/2014/main" val="3265749356"/>
                  </a:ext>
                </a:extLst>
              </a:tr>
              <a:tr h="1920971">
                <a:tc>
                  <a:txBody>
                    <a:bodyPr/>
                    <a:lstStyle/>
                    <a:p>
                      <a:pPr lvl="0">
                        <a:lnSpc>
                          <a:spcPct val="106000"/>
                        </a:lnSpc>
                        <a:spcAft>
                          <a:spcPts val="800"/>
                        </a:spcAft>
                      </a:pPr>
                      <a:r>
                        <a:rPr lang="fi-FI" sz="1800" b="1">
                          <a:solidFill>
                            <a:srgbClr val="000000"/>
                          </a:solidFill>
                          <a:highlight>
                            <a:srgbClr val="FFFF00"/>
                          </a:highlight>
                          <a:latin typeface="Calibri" pitchFamily="34"/>
                          <a:ea typeface="Calibri" pitchFamily="34"/>
                          <a:cs typeface="Times New Roman" pitchFamily="18"/>
                        </a:rPr>
                        <a:t>Terveellinen ravitsemus ja  </a:t>
                      </a:r>
                      <a:r>
                        <a:rPr lang="fi-FI" sz="1800" b="1" i="0">
                          <a:solidFill>
                            <a:srgbClr val="000000"/>
                          </a:solidFill>
                          <a:highlight>
                            <a:srgbClr val="FFFF00"/>
                          </a:highlight>
                          <a:latin typeface="Calibri" pitchFamily="34"/>
                          <a:ea typeface="Calibri" pitchFamily="34"/>
                          <a:cs typeface="Times New Roman" pitchFamily="18"/>
                        </a:rPr>
                        <a:t>syömisen taitojen vahvistuminen</a:t>
                      </a:r>
                    </a:p>
                  </a:txBody>
                  <a:tcPr marL="68580" marR="68580" marT="0" marB="0"/>
                </a:tc>
                <a:tc>
                  <a:txBody>
                    <a:bodyPr/>
                    <a:lstStyle/>
                    <a:p>
                      <a:pPr marL="0" marR="0" lvl="0" indent="0" algn="l" defTabSz="914400" rtl="0" fontAlgn="auto" hangingPunct="1">
                        <a:lnSpc>
                          <a:spcPct val="106000"/>
                        </a:lnSpc>
                        <a:spcBef>
                          <a:spcPts val="0"/>
                        </a:spcBef>
                        <a:spcAft>
                          <a:spcPts val="800"/>
                        </a:spcAft>
                        <a:buNone/>
                        <a:tabLst/>
                      </a:pPr>
                      <a:endParaRPr lang="fi-FI" sz="1400">
                        <a:solidFill>
                          <a:srgbClr val="000000"/>
                        </a:solidFill>
                        <a:latin typeface="Calibri" pitchFamily="34"/>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b="0" kern="1200" dirty="0">
                          <a:solidFill>
                            <a:srgbClr val="000000"/>
                          </a:solidFill>
                          <a:latin typeface="Calibri"/>
                        </a:rPr>
                        <a:t>Yhteisöllisten ruokailujen </a:t>
                      </a:r>
                      <a:r>
                        <a:rPr lang="fi-FI" sz="1600" kern="1200" dirty="0">
                          <a:solidFill>
                            <a:srgbClr val="000000"/>
                          </a:solidFill>
                          <a:latin typeface="Calibri"/>
                        </a:rPr>
                        <a:t>vahvistaminen. Seurakunnilla vahva rooli. Ruokailupisteiden ja ruokailijoiden määrä on kasvanut, resurssien tarve (kuten vapaaehtoisten määrä) on lisääntynyt ja toiminnan käytänteet ovat kehittyneet.</a:t>
                      </a:r>
                    </a:p>
                    <a:p>
                      <a:pPr marL="0" marR="0" lvl="0" indent="0" algn="l" defTabSz="914400" rtl="0" fontAlgn="auto" hangingPunct="1">
                        <a:lnSpc>
                          <a:spcPct val="106000"/>
                        </a:lnSpc>
                        <a:spcBef>
                          <a:spcPts val="0"/>
                        </a:spcBef>
                        <a:spcAft>
                          <a:spcPts val="800"/>
                        </a:spcAft>
                        <a:buNone/>
                        <a:tabLst/>
                      </a:pPr>
                      <a:r>
                        <a:rPr lang="fi-FI" sz="1600" b="0" kern="1200" dirty="0">
                          <a:solidFill>
                            <a:srgbClr val="000000"/>
                          </a:solidFill>
                          <a:latin typeface="Calibri"/>
                        </a:rPr>
                        <a:t>Kämmenen ruokajakelu</a:t>
                      </a:r>
                      <a:endParaRPr lang="fi-FI" sz="1600" b="0" dirty="0">
                        <a:solidFill>
                          <a:srgbClr val="000000"/>
                        </a:solidFill>
                        <a:latin typeface="Calibri" pitchFamily="34"/>
                        <a:ea typeface="Calibri" pitchFamily="34"/>
                        <a:cs typeface="Times New Roman" pitchFamily="18"/>
                      </a:endParaRPr>
                    </a:p>
                  </a:txBody>
                  <a:tcPr marL="68580" marR="68580" marT="0" marB="0"/>
                </a:tc>
                <a:extLst>
                  <a:ext uri="{0D108BD9-81ED-4DB2-BD59-A6C34878D82A}">
                    <a16:rowId xmlns:a16="http://schemas.microsoft.com/office/drawing/2014/main" val="90918438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AA8D8722-58ED-143C-7C55-15BD25C52FA3}"/>
              </a:ext>
            </a:extLst>
          </p:cNvPr>
          <p:cNvGraphicFramePr>
            <a:graphicFrameLocks noGrp="1"/>
          </p:cNvGraphicFramePr>
          <p:nvPr>
            <p:extLst>
              <p:ext uri="{D42A27DB-BD31-4B8C-83A1-F6EECF244321}">
                <p14:modId xmlns:p14="http://schemas.microsoft.com/office/powerpoint/2010/main" val="709350619"/>
              </p:ext>
            </p:extLst>
          </p:nvPr>
        </p:nvGraphicFramePr>
        <p:xfrm>
          <a:off x="33869" y="0"/>
          <a:ext cx="12158116" cy="6037621"/>
        </p:xfrm>
        <a:graphic>
          <a:graphicData uri="http://schemas.openxmlformats.org/drawingml/2006/table">
            <a:tbl>
              <a:tblPr firstRow="1" bandRow="1">
                <a:effectLst/>
                <a:tableStyleId>{5940675A-B579-460E-94D1-54222C63F5DA}</a:tableStyleId>
              </a:tblPr>
              <a:tblGrid>
                <a:gridCol w="2688061">
                  <a:extLst>
                    <a:ext uri="{9D8B030D-6E8A-4147-A177-3AD203B41FA5}">
                      <a16:colId xmlns:a16="http://schemas.microsoft.com/office/drawing/2014/main" val="4036069858"/>
                    </a:ext>
                  </a:extLst>
                </a:gridCol>
                <a:gridCol w="4384548">
                  <a:extLst>
                    <a:ext uri="{9D8B030D-6E8A-4147-A177-3AD203B41FA5}">
                      <a16:colId xmlns:a16="http://schemas.microsoft.com/office/drawing/2014/main" val="510436987"/>
                    </a:ext>
                  </a:extLst>
                </a:gridCol>
                <a:gridCol w="5085507">
                  <a:extLst>
                    <a:ext uri="{9D8B030D-6E8A-4147-A177-3AD203B41FA5}">
                      <a16:colId xmlns:a16="http://schemas.microsoft.com/office/drawing/2014/main" val="2916469069"/>
                    </a:ext>
                  </a:extLst>
                </a:gridCol>
              </a:tblGrid>
              <a:tr h="783229">
                <a:tc>
                  <a:txBody>
                    <a:bodyPr/>
                    <a:lstStyle/>
                    <a:p>
                      <a:pPr lvl="0"/>
                      <a:r>
                        <a:rPr lang="fi-FI" sz="2000" b="1">
                          <a:solidFill>
                            <a:srgbClr val="000000"/>
                          </a:solidFill>
                          <a:latin typeface="Calibri"/>
                        </a:rPr>
                        <a:t>Hyte-tavoite 2021-2025</a:t>
                      </a:r>
                    </a:p>
                  </a:txBody>
                  <a:tcPr>
                    <a:solidFill>
                      <a:srgbClr val="FFC000"/>
                    </a:solidFill>
                  </a:tcPr>
                </a:tc>
                <a:tc>
                  <a:txBody>
                    <a:bodyPr/>
                    <a:lstStyle/>
                    <a:p>
                      <a:pPr lvl="0"/>
                      <a:r>
                        <a:rPr lang="fi-FI" sz="2000" b="1">
                          <a:solidFill>
                            <a:srgbClr val="000000"/>
                          </a:solidFill>
                          <a:latin typeface="Calibri"/>
                        </a:rPr>
                        <a:t>Toimenpiteitä</a:t>
                      </a:r>
                    </a:p>
                    <a:p>
                      <a:pPr lvl="0"/>
                      <a:r>
                        <a:rPr lang="fi-FI" sz="2000" b="1">
                          <a:solidFill>
                            <a:srgbClr val="000000"/>
                          </a:solidFill>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2000" b="1" dirty="0">
                          <a:solidFill>
                            <a:srgbClr val="000000"/>
                          </a:solidFill>
                          <a:latin typeface="Calibri"/>
                          <a:ea typeface="Calibri" pitchFamily="34"/>
                          <a:cs typeface="Times New Roman" pitchFamily="18"/>
                        </a:rPr>
                        <a:t>Toteutunutta 2022-2023</a:t>
                      </a:r>
                    </a:p>
                    <a:p>
                      <a:pPr marL="0" marR="0" lvl="0" indent="0" algn="l" defTabSz="914400" rtl="0" fontAlgn="auto" hangingPunct="1">
                        <a:lnSpc>
                          <a:spcPct val="100000"/>
                        </a:lnSpc>
                        <a:spcBef>
                          <a:spcPts val="0"/>
                        </a:spcBef>
                        <a:spcAft>
                          <a:spcPts val="0"/>
                        </a:spcAft>
                        <a:buNone/>
                        <a:tabLst/>
                      </a:pPr>
                      <a:endParaRPr lang="fi-FI" sz="2000" b="1" dirty="0">
                        <a:solidFill>
                          <a:srgbClr val="000000"/>
                        </a:solidFill>
                        <a:latin typeface="Calibri"/>
                        <a:ea typeface="Calibri" pitchFamily="34"/>
                        <a:cs typeface="Times New Roman" pitchFamily="18"/>
                      </a:endParaRPr>
                    </a:p>
                  </a:txBody>
                  <a:tcPr>
                    <a:solidFill>
                      <a:srgbClr val="FFC000"/>
                    </a:solidFill>
                  </a:tcPr>
                </a:tc>
                <a:extLst>
                  <a:ext uri="{0D108BD9-81ED-4DB2-BD59-A6C34878D82A}">
                    <a16:rowId xmlns:a16="http://schemas.microsoft.com/office/drawing/2014/main" val="1404746909"/>
                  </a:ext>
                </a:extLst>
              </a:tr>
              <a:tr h="970269">
                <a:tc>
                  <a:txBody>
                    <a:bodyPr/>
                    <a:lstStyle/>
                    <a:p>
                      <a:pPr lvl="0">
                        <a:lnSpc>
                          <a:spcPct val="106000"/>
                        </a:lnSpc>
                        <a:spcAft>
                          <a:spcPts val="800"/>
                        </a:spcAft>
                      </a:pPr>
                      <a:r>
                        <a:rPr lang="fi-FI" sz="1600" b="1">
                          <a:solidFill>
                            <a:srgbClr val="000000"/>
                          </a:solidFill>
                          <a:highlight>
                            <a:srgbClr val="FFFF00"/>
                          </a:highlight>
                          <a:latin typeface="Calibri"/>
                          <a:ea typeface="Calibri" pitchFamily="34"/>
                          <a:cs typeface="Times New Roman" pitchFamily="18"/>
                        </a:rPr>
                        <a:t>Riittävä lepo ja palautuminen</a:t>
                      </a:r>
                    </a:p>
                    <a:p>
                      <a:pPr marL="0" marR="0" lvl="0" indent="0" algn="l" defTabSz="914400" rtl="0" fontAlgn="auto" hangingPunct="1">
                        <a:lnSpc>
                          <a:spcPct val="106000"/>
                        </a:lnSpc>
                        <a:spcBef>
                          <a:spcPts val="0"/>
                        </a:spcBef>
                        <a:spcAft>
                          <a:spcPts val="800"/>
                        </a:spcAft>
                        <a:buNone/>
                        <a:tabLst/>
                      </a:pPr>
                      <a:r>
                        <a:rPr lang="fi-FI" sz="1600">
                          <a:solidFill>
                            <a:srgbClr val="000000"/>
                          </a:solidFill>
                          <a:latin typeface="Calibri"/>
                          <a:ea typeface="Calibri" pitchFamily="34"/>
                          <a:cs typeface="Times New Roman" pitchFamily="18"/>
                        </a:rPr>
                        <a:t>Jaksamisen lisääminen koulu-, opiskelu- ja työelämässä.</a:t>
                      </a:r>
                    </a:p>
                  </a:txBody>
                  <a:tcPr marL="68580" marR="68580" marT="0" marB="0"/>
                </a:tc>
                <a:tc>
                  <a:txBody>
                    <a:bodyPr/>
                    <a:lstStyle/>
                    <a:p>
                      <a:pPr lvl="0">
                        <a:lnSpc>
                          <a:spcPct val="106000"/>
                        </a:lnSpc>
                        <a:spcAft>
                          <a:spcPts val="800"/>
                        </a:spcAft>
                      </a:pPr>
                      <a:endParaRPr lang="fi-FI" sz="1600">
                        <a:solidFill>
                          <a:srgbClr val="000000"/>
                        </a:solidFill>
                        <a:highlight>
                          <a:srgbClr val="FFFF00"/>
                        </a:highlight>
                        <a:latin typeface="Calibri"/>
                        <a:ea typeface="Calibri" pitchFamily="34"/>
                        <a:cs typeface="Times New Roman" pitchFamily="18"/>
                      </a:endParaRPr>
                    </a:p>
                    <a:p>
                      <a:pPr lvl="0">
                        <a:lnSpc>
                          <a:spcPct val="106000"/>
                        </a:lnSpc>
                        <a:spcAft>
                          <a:spcPts val="800"/>
                        </a:spcAft>
                      </a:pPr>
                      <a:endParaRPr lang="fi-FI" sz="1600">
                        <a:solidFill>
                          <a:srgbClr val="000000"/>
                        </a:solidFill>
                        <a:highlight>
                          <a:srgbClr val="FFFF00"/>
                        </a:highlight>
                        <a:latin typeface="Calibri"/>
                        <a:ea typeface="Calibri" pitchFamily="34"/>
                        <a:cs typeface="Times New Roman" pitchFamily="18"/>
                      </a:endParaRPr>
                    </a:p>
                    <a:p>
                      <a:pPr lvl="0">
                        <a:lnSpc>
                          <a:spcPct val="106000"/>
                        </a:lnSpc>
                        <a:spcAft>
                          <a:spcPts val="800"/>
                        </a:spcAft>
                      </a:pPr>
                      <a:endParaRPr lang="fi-FI" sz="1600">
                        <a:solidFill>
                          <a:srgbClr val="000000"/>
                        </a:solidFill>
                        <a:highlight>
                          <a:srgbClr val="FFFF00"/>
                        </a:highlight>
                        <a:latin typeface="Calibri"/>
                        <a:ea typeface="Calibri" pitchFamily="34"/>
                        <a:cs typeface="Times New Roman" pitchFamily="18"/>
                      </a:endParaRPr>
                    </a:p>
                    <a:p>
                      <a:pPr lvl="0">
                        <a:lnSpc>
                          <a:spcPct val="106000"/>
                        </a:lnSpc>
                        <a:spcAft>
                          <a:spcPts val="800"/>
                        </a:spcAft>
                      </a:pPr>
                      <a:endParaRPr lang="fi-FI" sz="1600">
                        <a:solidFill>
                          <a:srgbClr val="000000"/>
                        </a:solidFill>
                        <a:highlight>
                          <a:srgbClr val="FFFF00"/>
                        </a:highlight>
                        <a:latin typeface="Calibri"/>
                        <a:ea typeface="Calibri" pitchFamily="34"/>
                        <a:cs typeface="Times New Roman" pitchFamily="18"/>
                      </a:endParaRPr>
                    </a:p>
                  </a:txBody>
                  <a:tcPr marL="68580" marR="68580" marT="0" marB="0">
                    <a:solidFill>
                      <a:srgbClr val="FFF2CC"/>
                    </a:solidFill>
                  </a:tcPr>
                </a:tc>
                <a:tc>
                  <a:txBody>
                    <a:bodyPr/>
                    <a:lstStyle/>
                    <a:p>
                      <a:pPr marL="0" lvl="0" indent="0">
                        <a:lnSpc>
                          <a:spcPct val="106000"/>
                        </a:lnSpc>
                        <a:spcAft>
                          <a:spcPts val="990"/>
                        </a:spcAft>
                        <a:buNone/>
                      </a:pPr>
                      <a:endParaRPr lang="fi-FI" sz="1600">
                        <a:solidFill>
                          <a:srgbClr val="000000"/>
                        </a:solidFill>
                        <a:latin typeface="Calibri"/>
                        <a:ea typeface="Calibri" pitchFamily="34"/>
                        <a:cs typeface="Times New Roman" pitchFamily="18"/>
                      </a:endParaRPr>
                    </a:p>
                  </a:txBody>
                  <a:tcPr marL="68580" marR="68580" marT="0" marB="0"/>
                </a:tc>
                <a:extLst>
                  <a:ext uri="{0D108BD9-81ED-4DB2-BD59-A6C34878D82A}">
                    <a16:rowId xmlns:a16="http://schemas.microsoft.com/office/drawing/2014/main" val="865236084"/>
                  </a:ext>
                </a:extLst>
              </a:tr>
              <a:tr h="1928515">
                <a:tc>
                  <a:txBody>
                    <a:bodyPr/>
                    <a:lstStyle/>
                    <a:p>
                      <a:pPr lvl="0">
                        <a:lnSpc>
                          <a:spcPct val="106000"/>
                        </a:lnSpc>
                        <a:spcAft>
                          <a:spcPts val="800"/>
                        </a:spcAft>
                      </a:pPr>
                      <a:r>
                        <a:rPr lang="fi-FI" sz="1600" b="1">
                          <a:solidFill>
                            <a:srgbClr val="000000"/>
                          </a:solidFill>
                          <a:highlight>
                            <a:srgbClr val="FFFF00"/>
                          </a:highlight>
                          <a:latin typeface="Calibri"/>
                          <a:ea typeface="Calibri" pitchFamily="34"/>
                          <a:cs typeface="Times New Roman" pitchFamily="18"/>
                        </a:rPr>
                        <a:t>Päihdehaittojen väheneminen</a:t>
                      </a:r>
                    </a:p>
                    <a:p>
                      <a:pPr lvl="0"/>
                      <a:r>
                        <a:rPr lang="fi-FI" sz="1600" b="0" i="0" u="none" strike="noStrike" kern="1200" baseline="0">
                          <a:solidFill>
                            <a:srgbClr val="000000"/>
                          </a:solidFill>
                          <a:latin typeface="Calibri"/>
                        </a:rPr>
                        <a:t>Päihteiden kokeilu ja käyttö on vähäisempää kuin maassa keskimäärin</a:t>
                      </a:r>
                      <a:r>
                        <a:rPr lang="fi-FI" sz="1600">
                          <a:solidFill>
                            <a:srgbClr val="000000"/>
                          </a:solidFill>
                          <a:latin typeface="Calibri"/>
                          <a:ea typeface="Calibri" pitchFamily="34"/>
                          <a:cs typeface="Times New Roman" pitchFamily="18"/>
                        </a:rPr>
                        <a:t> </a:t>
                      </a:r>
                    </a:p>
                  </a:txBody>
                  <a:tcPr marL="68580" marR="68580" marT="0" marB="0"/>
                </a:tc>
                <a:tc>
                  <a:txBody>
                    <a:bodyPr/>
                    <a:lstStyle/>
                    <a:p>
                      <a:pPr marL="285750" lvl="0" indent="-285750">
                        <a:lnSpc>
                          <a:spcPct val="106000"/>
                        </a:lnSpc>
                        <a:spcAft>
                          <a:spcPts val="800"/>
                        </a:spcAft>
                        <a:buFont typeface="Arial" panose="020B0604020202020204" pitchFamily="34" charset="0"/>
                        <a:buChar char="•"/>
                      </a:pPr>
                      <a:r>
                        <a:rPr lang="fi-FI" sz="1600" dirty="0">
                          <a:solidFill>
                            <a:srgbClr val="000000"/>
                          </a:solidFill>
                          <a:latin typeface="+mn-lt"/>
                          <a:ea typeface="Calibri" pitchFamily="34"/>
                          <a:cs typeface="Times New Roman" pitchFamily="18"/>
                        </a:rPr>
                        <a:t>Miten saada selville alkoholi/päihdehaitoista tai väkivallasta?</a:t>
                      </a:r>
                    </a:p>
                    <a:p>
                      <a:pPr marL="285750" lvl="0" indent="-285750">
                        <a:lnSpc>
                          <a:spcPct val="106000"/>
                        </a:lnSpc>
                        <a:spcAft>
                          <a:spcPts val="800"/>
                        </a:spcAft>
                        <a:buFont typeface="Arial" panose="020B0604020202020204" pitchFamily="34" charset="0"/>
                        <a:buChar char="•"/>
                      </a:pPr>
                      <a:r>
                        <a:rPr lang="fi-FI" sz="1600" dirty="0">
                          <a:solidFill>
                            <a:srgbClr val="000000"/>
                          </a:solidFill>
                          <a:latin typeface="+mn-lt"/>
                          <a:ea typeface="Calibri" pitchFamily="34"/>
                          <a:cs typeface="Times New Roman" pitchFamily="18"/>
                        </a:rPr>
                        <a:t>Kriisitilanteissa, esim. kun jää yksin, voi turvautua päihteisiin</a:t>
                      </a:r>
                    </a:p>
                    <a:p>
                      <a:pPr marL="285750" lvl="0" indent="-285750">
                        <a:lnSpc>
                          <a:spcPct val="106000"/>
                        </a:lnSpc>
                        <a:spcAft>
                          <a:spcPts val="800"/>
                        </a:spcAft>
                        <a:buFont typeface="Arial" panose="020B0604020202020204" pitchFamily="34" charset="0"/>
                        <a:buChar char="•"/>
                      </a:pPr>
                      <a:r>
                        <a:rPr lang="fi-FI" sz="1600" dirty="0">
                          <a:solidFill>
                            <a:srgbClr val="000000"/>
                          </a:solidFill>
                          <a:latin typeface="+mn-lt"/>
                          <a:ea typeface="Calibri" pitchFamily="34"/>
                          <a:cs typeface="Times New Roman" pitchFamily="18"/>
                        </a:rPr>
                        <a:t>Yksinäisyys</a:t>
                      </a:r>
                    </a:p>
                    <a:p>
                      <a:pPr lvl="0">
                        <a:lnSpc>
                          <a:spcPct val="106000"/>
                        </a:lnSpc>
                        <a:spcAft>
                          <a:spcPts val="800"/>
                        </a:spcAft>
                      </a:pPr>
                      <a:endParaRPr lang="fi-FI" sz="1600" dirty="0">
                        <a:solidFill>
                          <a:srgbClr val="000000"/>
                        </a:solidFill>
                        <a:highlight>
                          <a:srgbClr val="FFFF00"/>
                        </a:highlight>
                        <a:latin typeface="Calibri"/>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b="0" kern="1200" dirty="0">
                          <a:solidFill>
                            <a:srgbClr val="000000"/>
                          </a:solidFill>
                          <a:latin typeface="Calibri"/>
                        </a:rPr>
                        <a:t>Pilke-ryhmä </a:t>
                      </a:r>
                      <a:r>
                        <a:rPr lang="fi-FI" sz="1600" b="0" kern="1200" dirty="0" err="1">
                          <a:solidFill>
                            <a:srgbClr val="000000"/>
                          </a:solidFill>
                          <a:latin typeface="Calibri"/>
                        </a:rPr>
                        <a:t>ikäihmisille.</a:t>
                      </a:r>
                      <a:r>
                        <a:rPr lang="fi-FI" sz="1600" kern="1200" dirty="0" err="1">
                          <a:solidFill>
                            <a:srgbClr val="000000"/>
                          </a:solidFill>
                          <a:latin typeface="Calibri"/>
                        </a:rPr>
                        <a:t>Se</a:t>
                      </a:r>
                      <a:r>
                        <a:rPr lang="fi-FI" sz="1600" kern="1200" dirty="0">
                          <a:solidFill>
                            <a:srgbClr val="000000"/>
                          </a:solidFill>
                          <a:latin typeface="Calibri"/>
                        </a:rPr>
                        <a:t> on Sininauhaliiton kehittämää päihdetyötä, Toiminta tarjoaa vertaistuellista ohjattua ryhmätoimintaa ikääntyneille, joilla on tai on ollut päihdeongelmia. Pilkkeeseen etsitään, kutsutaan ja saatetaan syrjään jääneitä, päihteitä käyttäviä tai käyttäneitä ikäihmisiä. Ryhmään voi osallistua ilman vaatimusta päihteettömyydestä tai raitistumisesta. </a:t>
                      </a:r>
                      <a:endParaRPr lang="fi-FI" sz="1400" dirty="0">
                        <a:solidFill>
                          <a:srgbClr val="000000"/>
                        </a:solidFill>
                        <a:latin typeface="Calibri"/>
                        <a:ea typeface="Calibri" pitchFamily="34"/>
                        <a:cs typeface="Times New Roman" pitchFamily="18"/>
                      </a:endParaRPr>
                    </a:p>
                  </a:txBody>
                  <a:tcPr marL="68580" marR="68580" marT="0" marB="0"/>
                </a:tc>
                <a:extLst>
                  <a:ext uri="{0D108BD9-81ED-4DB2-BD59-A6C34878D82A}">
                    <a16:rowId xmlns:a16="http://schemas.microsoft.com/office/drawing/2014/main" val="2067459041"/>
                  </a:ext>
                </a:extLst>
              </a:tr>
              <a:tr h="1313096">
                <a:tc>
                  <a:txBody>
                    <a:bodyPr/>
                    <a:lstStyle/>
                    <a:p>
                      <a:pPr lvl="0">
                        <a:lnSpc>
                          <a:spcPct val="106000"/>
                        </a:lnSpc>
                        <a:spcAft>
                          <a:spcPts val="800"/>
                        </a:spcAft>
                      </a:pPr>
                      <a:r>
                        <a:rPr lang="fi-FI" sz="1600" b="1">
                          <a:solidFill>
                            <a:srgbClr val="000000"/>
                          </a:solidFill>
                          <a:highlight>
                            <a:srgbClr val="FFFF00"/>
                          </a:highlight>
                          <a:latin typeface="Calibri"/>
                          <a:ea typeface="Calibri" pitchFamily="34"/>
                          <a:cs typeface="Times New Roman" pitchFamily="18"/>
                        </a:rPr>
                        <a:t>Perhe- ja lähisuhdeväkivallan sekä ongelmapelaamisen väheneminen</a:t>
                      </a:r>
                    </a:p>
                    <a:p>
                      <a:pPr lvl="0">
                        <a:lnSpc>
                          <a:spcPct val="106000"/>
                        </a:lnSpc>
                        <a:spcAft>
                          <a:spcPts val="800"/>
                        </a:spcAft>
                      </a:pPr>
                      <a:r>
                        <a:rPr lang="fi-FI" sz="1400">
                          <a:solidFill>
                            <a:srgbClr val="000000"/>
                          </a:solidFill>
                          <a:latin typeface="Calibri"/>
                          <a:ea typeface="Calibri" pitchFamily="34"/>
                          <a:cs typeface="Times New Roman" pitchFamily="18"/>
                        </a:rPr>
                        <a:t>Neljän tuulen ilmiöt (päihteet, mielenterveys, ongelmapelaaminen, perhe- ja lähisuhdeväkivalta) kytkeytyvät usein toisiinsa.</a:t>
                      </a:r>
                      <a:endParaRPr lang="fi-FI" sz="1400" b="1">
                        <a:solidFill>
                          <a:srgbClr val="000000"/>
                        </a:solidFill>
                        <a:latin typeface="Calibri"/>
                        <a:ea typeface="Calibri" pitchFamily="34"/>
                        <a:cs typeface="Times New Roman" pitchFamily="18"/>
                      </a:endParaRPr>
                    </a:p>
                  </a:txBody>
                  <a:tcPr marL="68580" marR="68580" marT="0" marB="0"/>
                </a:tc>
                <a:tc>
                  <a:txBody>
                    <a:bodyPr/>
                    <a:lstStyle/>
                    <a:p>
                      <a:pPr lvl="0"/>
                      <a:endParaRPr lang="fi-FI" sz="1600">
                        <a:solidFill>
                          <a:srgbClr val="000000"/>
                        </a:solidFill>
                        <a:highlight>
                          <a:srgbClr val="FFFF00"/>
                        </a:highlight>
                        <a:latin typeface="Calibri"/>
                        <a:ea typeface="Calibri" pitchFamily="34"/>
                        <a:cs typeface="Times New Roman" pitchFamily="18"/>
                      </a:endParaRPr>
                    </a:p>
                  </a:txBody>
                  <a:tcPr marL="68580" marR="68580" marT="0" marB="0">
                    <a:solidFill>
                      <a:srgbClr val="FFF2CC"/>
                    </a:solidFill>
                  </a:tcPr>
                </a:tc>
                <a:tc>
                  <a:txBody>
                    <a:bodyPr/>
                    <a:lstStyle/>
                    <a:p>
                      <a:pPr lvl="0">
                        <a:lnSpc>
                          <a:spcPct val="106000"/>
                        </a:lnSpc>
                        <a:spcAft>
                          <a:spcPts val="800"/>
                        </a:spcAft>
                      </a:pPr>
                      <a:endParaRPr lang="fi-FI" sz="1600" u="sng" dirty="0">
                        <a:solidFill>
                          <a:srgbClr val="000000"/>
                        </a:solidFill>
                        <a:latin typeface="Calibri"/>
                        <a:ea typeface="Calibri" pitchFamily="34"/>
                        <a:cs typeface="Times New Roman" pitchFamily="18"/>
                      </a:endParaRPr>
                    </a:p>
                  </a:txBody>
                  <a:tcPr marL="68580" marR="68580" marT="0" marB="0"/>
                </a:tc>
                <a:extLst>
                  <a:ext uri="{0D108BD9-81ED-4DB2-BD59-A6C34878D82A}">
                    <a16:rowId xmlns:a16="http://schemas.microsoft.com/office/drawing/2014/main" val="1086422915"/>
                  </a:ext>
                </a:extLst>
              </a:tr>
            </a:tbl>
          </a:graphicData>
        </a:graphic>
      </p:graphicFrame>
      <p:sp>
        <p:nvSpPr>
          <p:cNvPr id="3" name="Alatunnisteen paikkamerkki 2">
            <a:extLst>
              <a:ext uri="{FF2B5EF4-FFF2-40B4-BE49-F238E27FC236}">
                <a16:creationId xmlns:a16="http://schemas.microsoft.com/office/drawing/2014/main" id="{59C61D06-4856-E73D-271E-7C025A4D056C}"/>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B356C8-24CA-6B1C-51B6-6B0F1FAB4E8E}"/>
              </a:ext>
            </a:extLst>
          </p:cNvPr>
          <p:cNvSpPr txBox="1">
            <a:spLocks noGrp="1"/>
          </p:cNvSpPr>
          <p:nvPr>
            <p:ph type="title"/>
          </p:nvPr>
        </p:nvSpPr>
        <p:spPr>
          <a:xfrm>
            <a:off x="491444" y="722586"/>
            <a:ext cx="11209108" cy="3624827"/>
          </a:xfrm>
          <a:solidFill>
            <a:srgbClr val="002060"/>
          </a:solidFill>
        </p:spPr>
        <p:txBody>
          <a:bodyPr anchorCtr="1"/>
          <a:lstStyle/>
          <a:p>
            <a:pPr lvl="0" algn="ctr"/>
            <a:br>
              <a:rPr lang="fi-FI" sz="2100">
                <a:solidFill>
                  <a:srgbClr val="FFFFFF"/>
                </a:solidFill>
                <a:latin typeface="Besom 2" pitchFamily="2"/>
              </a:rPr>
            </a:br>
            <a:r>
              <a:rPr lang="fi-FI" sz="7200">
                <a:solidFill>
                  <a:srgbClr val="FFFFFF"/>
                </a:solidFill>
                <a:latin typeface="Besom 2" pitchFamily="2"/>
              </a:rPr>
              <a:t>1. Turvallinen arki ja Matalan kynnyksen kaupunki</a:t>
            </a:r>
            <a:br>
              <a:rPr lang="fi-FI" sz="1700">
                <a:solidFill>
                  <a:srgbClr val="FFFFFF"/>
                </a:solidFill>
                <a:latin typeface="Besom 2" pitchFamily="2"/>
              </a:rPr>
            </a:br>
            <a:endParaRPr lang="fi-FI" sz="1700">
              <a:solidFill>
                <a:srgbClr val="FFFFFF"/>
              </a:solidFill>
              <a:latin typeface="Calibri"/>
            </a:endParaRPr>
          </a:p>
        </p:txBody>
      </p:sp>
      <p:sp>
        <p:nvSpPr>
          <p:cNvPr id="3" name="Alatunnisteen paikkamerkki 3">
            <a:extLst>
              <a:ext uri="{FF2B5EF4-FFF2-40B4-BE49-F238E27FC236}">
                <a16:creationId xmlns:a16="http://schemas.microsoft.com/office/drawing/2014/main" id="{09175BE1-7D70-E8C6-E40F-09DE467659ED}"/>
              </a:ext>
            </a:extLst>
          </p:cNvPr>
          <p:cNvSpPr txBox="1"/>
          <p:nvPr/>
        </p:nvSpPr>
        <p:spPr>
          <a:xfrm>
            <a:off x="4038603" y="6472132"/>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4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B19D7800-A9F8-35DF-A8AC-0EBBE2118D83}"/>
              </a:ext>
            </a:extLst>
          </p:cNvPr>
          <p:cNvGraphicFramePr>
            <a:graphicFrameLocks noGrp="1"/>
          </p:cNvGraphicFramePr>
          <p:nvPr>
            <p:extLst>
              <p:ext uri="{D42A27DB-BD31-4B8C-83A1-F6EECF244321}">
                <p14:modId xmlns:p14="http://schemas.microsoft.com/office/powerpoint/2010/main" val="1218644694"/>
              </p:ext>
            </p:extLst>
          </p:nvPr>
        </p:nvGraphicFramePr>
        <p:xfrm>
          <a:off x="28575" y="25393"/>
          <a:ext cx="12125317" cy="7060537"/>
        </p:xfrm>
        <a:graphic>
          <a:graphicData uri="http://schemas.openxmlformats.org/drawingml/2006/table">
            <a:tbl>
              <a:tblPr firstRow="1" bandRow="1">
                <a:effectLst/>
                <a:tableStyleId>{5940675A-B579-460E-94D1-54222C63F5DA}</a:tableStyleId>
              </a:tblPr>
              <a:tblGrid>
                <a:gridCol w="2701923">
                  <a:extLst>
                    <a:ext uri="{9D8B030D-6E8A-4147-A177-3AD203B41FA5}">
                      <a16:colId xmlns:a16="http://schemas.microsoft.com/office/drawing/2014/main" val="2215516271"/>
                    </a:ext>
                  </a:extLst>
                </a:gridCol>
                <a:gridCol w="5739734">
                  <a:extLst>
                    <a:ext uri="{9D8B030D-6E8A-4147-A177-3AD203B41FA5}">
                      <a16:colId xmlns:a16="http://schemas.microsoft.com/office/drawing/2014/main" val="3364020130"/>
                    </a:ext>
                  </a:extLst>
                </a:gridCol>
                <a:gridCol w="3683660">
                  <a:extLst>
                    <a:ext uri="{9D8B030D-6E8A-4147-A177-3AD203B41FA5}">
                      <a16:colId xmlns:a16="http://schemas.microsoft.com/office/drawing/2014/main" val="486188672"/>
                    </a:ext>
                  </a:extLst>
                </a:gridCol>
              </a:tblGrid>
              <a:tr h="505622">
                <a:tc>
                  <a:txBody>
                    <a:bodyPr/>
                    <a:lstStyle/>
                    <a:p>
                      <a:pPr lvl="0"/>
                      <a:r>
                        <a:rPr lang="fi-FI" sz="2000" b="1">
                          <a:solidFill>
                            <a:srgbClr val="000000"/>
                          </a:solidFill>
                          <a:latin typeface="Calibri"/>
                        </a:rPr>
                        <a:t>Hyte-tavoite 2021-2025</a:t>
                      </a:r>
                    </a:p>
                  </a:txBody>
                  <a:tcPr>
                    <a:solidFill>
                      <a:srgbClr val="FFC000"/>
                    </a:solidFill>
                  </a:tcPr>
                </a:tc>
                <a:tc>
                  <a:txBody>
                    <a:bodyPr/>
                    <a:lstStyle/>
                    <a:p>
                      <a:pPr lvl="0"/>
                      <a:r>
                        <a:rPr lang="fi-FI" sz="2000" b="1">
                          <a:solidFill>
                            <a:srgbClr val="000000"/>
                          </a:solidFill>
                          <a:latin typeface="Calibri"/>
                        </a:rPr>
                        <a:t>Toimenpiteitä (Päivittyy vuosittain) </a:t>
                      </a:r>
                    </a:p>
                  </a:txBody>
                  <a:tcPr>
                    <a:solidFill>
                      <a:srgbClr val="FFC000"/>
                    </a:solidFill>
                  </a:tcPr>
                </a:tc>
                <a:tc>
                  <a:txBody>
                    <a:bodyPr/>
                    <a:lstStyle/>
                    <a:p>
                      <a:pPr lvl="0"/>
                      <a:r>
                        <a:rPr lang="fi-FI" sz="2000" b="1" dirty="0">
                          <a:solidFill>
                            <a:srgbClr val="000000"/>
                          </a:solidFill>
                          <a:latin typeface="Calibri"/>
                        </a:rPr>
                        <a:t>Toteutunutta 2022-2023</a:t>
                      </a:r>
                    </a:p>
                  </a:txBody>
                  <a:tcPr>
                    <a:solidFill>
                      <a:srgbClr val="FFC000"/>
                    </a:solidFill>
                  </a:tcPr>
                </a:tc>
                <a:extLst>
                  <a:ext uri="{0D108BD9-81ED-4DB2-BD59-A6C34878D82A}">
                    <a16:rowId xmlns:a16="http://schemas.microsoft.com/office/drawing/2014/main" val="2436934092"/>
                  </a:ext>
                </a:extLst>
              </a:tr>
              <a:tr h="3884850">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Toimiva ja turvallinen ympäristö </a:t>
                      </a:r>
                      <a:endParaRPr lang="fi-FI" sz="1800">
                        <a:solidFill>
                          <a:srgbClr val="000000"/>
                        </a:solidFill>
                        <a:highlight>
                          <a:srgbClr val="FFFF00"/>
                        </a:highlight>
                        <a:latin typeface="Calibri"/>
                        <a:ea typeface="Calibri" pitchFamily="34"/>
                        <a:cs typeface="Times New Roman" pitchFamily="18"/>
                      </a:endParaRPr>
                    </a:p>
                    <a:p>
                      <a:pPr lvl="0">
                        <a:lnSpc>
                          <a:spcPct val="106000"/>
                        </a:lnSpc>
                        <a:spcAft>
                          <a:spcPts val="800"/>
                        </a:spcAft>
                      </a:pPr>
                      <a:r>
                        <a:rPr lang="fi-FI" sz="1600">
                          <a:solidFill>
                            <a:srgbClr val="000000"/>
                          </a:solidFill>
                          <a:latin typeface="Calibri"/>
                          <a:ea typeface="Calibri" pitchFamily="34"/>
                          <a:cs typeface="Times New Roman" pitchFamily="18"/>
                        </a:rPr>
                        <a:t>Turvallinen asuminen </a:t>
                      </a:r>
                    </a:p>
                    <a:p>
                      <a:pPr marL="0" marR="0" lvl="0" indent="0" algn="l" defTabSz="914400" rtl="0" fontAlgn="auto" hangingPunct="1">
                        <a:lnSpc>
                          <a:spcPct val="106000"/>
                        </a:lnSpc>
                        <a:spcBef>
                          <a:spcPts val="0"/>
                        </a:spcBef>
                        <a:spcAft>
                          <a:spcPts val="800"/>
                        </a:spcAft>
                        <a:buNone/>
                        <a:tabLst/>
                      </a:pPr>
                      <a:r>
                        <a:rPr lang="fi-FI" sz="1600">
                          <a:solidFill>
                            <a:srgbClr val="000000"/>
                          </a:solidFill>
                          <a:latin typeface="Calibri"/>
                          <a:ea typeface="Calibri" pitchFamily="34"/>
                          <a:cs typeface="Times New Roman" pitchFamily="18"/>
                        </a:rPr>
                        <a:t>- Ikääntyneiden mahdollisuus asua omassa kodissaan mahdollisimman pitkään</a:t>
                      </a:r>
                    </a:p>
                    <a:p>
                      <a:pPr marL="0" marR="0" lvl="0" indent="0" algn="l" defTabSz="914400" rtl="0" fontAlgn="auto" hangingPunct="1">
                        <a:lnSpc>
                          <a:spcPct val="106000"/>
                        </a:lnSpc>
                        <a:spcBef>
                          <a:spcPts val="0"/>
                        </a:spcBef>
                        <a:spcAft>
                          <a:spcPts val="800"/>
                        </a:spcAft>
                        <a:buNone/>
                        <a:tabLst/>
                      </a:pPr>
                      <a:r>
                        <a:rPr lang="fi-FI" sz="1600">
                          <a:solidFill>
                            <a:srgbClr val="000000"/>
                          </a:solidFill>
                          <a:latin typeface="Calibri"/>
                          <a:ea typeface="Calibri" pitchFamily="34"/>
                          <a:cs typeface="Times New Roman" pitchFamily="18"/>
                        </a:rPr>
                        <a:t>Hyvin toimivat yhdyskuntatekniset palvelut</a:t>
                      </a:r>
                    </a:p>
                    <a:p>
                      <a:pPr lvl="0">
                        <a:lnSpc>
                          <a:spcPct val="106000"/>
                        </a:lnSpc>
                        <a:spcAft>
                          <a:spcPts val="800"/>
                        </a:spcAft>
                      </a:pPr>
                      <a:r>
                        <a:rPr lang="fi-FI" sz="1600">
                          <a:solidFill>
                            <a:srgbClr val="000000"/>
                          </a:solidFill>
                          <a:latin typeface="Calibri"/>
                          <a:ea typeface="Calibri" pitchFamily="34"/>
                          <a:cs typeface="Times New Roman" pitchFamily="18"/>
                        </a:rPr>
                        <a:t>- Turvallinen liikkuminen</a:t>
                      </a:r>
                    </a:p>
                    <a:p>
                      <a:pPr lvl="0">
                        <a:lnSpc>
                          <a:spcPct val="106000"/>
                        </a:lnSpc>
                        <a:spcAft>
                          <a:spcPts val="800"/>
                        </a:spcAft>
                      </a:pPr>
                      <a:r>
                        <a:rPr lang="fi-FI" sz="1600">
                          <a:solidFill>
                            <a:srgbClr val="000000"/>
                          </a:solidFill>
                          <a:latin typeface="Calibri"/>
                          <a:ea typeface="Calibri" pitchFamily="34"/>
                          <a:cs typeface="Times New Roman" pitchFamily="18"/>
                        </a:rPr>
                        <a:t>Terveelliset toimintatilat</a:t>
                      </a:r>
                    </a:p>
                  </a:txBody>
                  <a:tcPr marL="68580" marR="68580" marT="0" marB="0"/>
                </a:tc>
                <a:tc>
                  <a:txBody>
                    <a:bodyPr/>
                    <a:lstStyle/>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Heinolassa turvallista liikkua, penkkejä on -&gt; katujen ja puistokäytävien puhdistus talven jälkeen</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Matkustaminen keskussairaalaan huolestuttaa</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Pankkipalveluihin pääseminen</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Heinolassa edullista asua </a:t>
                      </a:r>
                    </a:p>
                    <a:p>
                      <a:pPr marL="285750" lvl="0" indent="-285750">
                        <a:lnSpc>
                          <a:spcPct val="106000"/>
                        </a:lnSpc>
                        <a:spcAft>
                          <a:spcPts val="800"/>
                        </a:spcAft>
                        <a:buSzPct val="100000"/>
                        <a:buFont typeface="Arial" pitchFamily="34"/>
                        <a:buChar char="•"/>
                      </a:pPr>
                      <a:r>
                        <a:rPr lang="fi-FI" sz="1600" b="0" i="0" dirty="0" err="1">
                          <a:solidFill>
                            <a:srgbClr val="000000"/>
                          </a:solidFill>
                          <a:latin typeface="Calibri" pitchFamily="34"/>
                          <a:ea typeface="Calibri" pitchFamily="34"/>
                          <a:cs typeface="Times New Roman" pitchFamily="18"/>
                        </a:rPr>
                        <a:t>Helppi</a:t>
                      </a:r>
                      <a:r>
                        <a:rPr lang="fi-FI" sz="1600" b="0" i="0" dirty="0">
                          <a:solidFill>
                            <a:srgbClr val="000000"/>
                          </a:solidFill>
                          <a:latin typeface="Calibri" pitchFamily="34"/>
                          <a:ea typeface="Calibri" pitchFamily="34"/>
                          <a:cs typeface="Times New Roman" pitchFamily="18"/>
                        </a:rPr>
                        <a:t>-puhelin kaikkeen mahdolliseen (matalan kynnyksen palvelupiste)</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Perusturvallisuus</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Oman ikääntymisen ennakointi: Edunvalvontavaltuutus, oman asunnon kunto/putkistot, sähköt jne. </a:t>
                      </a:r>
                    </a:p>
                    <a:p>
                      <a:pPr marL="285750" lvl="0" indent="-285750">
                        <a:lnSpc>
                          <a:spcPct val="106000"/>
                        </a:lnSpc>
                        <a:spcAft>
                          <a:spcPts val="800"/>
                        </a:spcAft>
                        <a:buSzPct val="100000"/>
                        <a:buFont typeface="Arial" pitchFamily="34"/>
                        <a:buChar char="•"/>
                      </a:pPr>
                      <a:r>
                        <a:rPr lang="fi-FI" sz="1600" b="0" i="0" dirty="0">
                          <a:solidFill>
                            <a:srgbClr val="000000"/>
                          </a:solidFill>
                          <a:latin typeface="Calibri" pitchFamily="34"/>
                          <a:ea typeface="Calibri" pitchFamily="34"/>
                          <a:cs typeface="Times New Roman" pitchFamily="18"/>
                        </a:rPr>
                        <a:t>72h varautumisen hoitaminen</a:t>
                      </a:r>
                    </a:p>
                    <a:p>
                      <a:pPr marL="285750" lvl="0" indent="-285750">
                        <a:lnSpc>
                          <a:spcPct val="106000"/>
                        </a:lnSpc>
                        <a:spcAft>
                          <a:spcPts val="800"/>
                        </a:spcAft>
                        <a:buSzPct val="100000"/>
                        <a:buFont typeface="Arial" pitchFamily="34"/>
                        <a:buChar char="•"/>
                      </a:pPr>
                      <a:endParaRPr lang="fi-FI" sz="1600" b="0" i="0" dirty="0">
                        <a:solidFill>
                          <a:srgbClr val="000000"/>
                        </a:solidFill>
                        <a:latin typeface="Calibri" pitchFamily="34"/>
                        <a:ea typeface="Calibri" pitchFamily="34"/>
                        <a:cs typeface="Times New Roman" pitchFamily="18"/>
                      </a:endParaRPr>
                    </a:p>
                  </a:txBody>
                  <a:tcPr marL="68580" marR="68580" marT="0" marB="0">
                    <a:solidFill>
                      <a:srgbClr val="FFF2CC"/>
                    </a:solidFill>
                  </a:tcPr>
                </a:tc>
                <a:tc>
                  <a:txBody>
                    <a:bodyPr/>
                    <a:lstStyle/>
                    <a:p>
                      <a:pPr marL="0" lvl="0" indent="0">
                        <a:lnSpc>
                          <a:spcPct val="100000"/>
                        </a:lnSpc>
                        <a:spcAft>
                          <a:spcPts val="0"/>
                        </a:spcAft>
                        <a:buNone/>
                      </a:pPr>
                      <a:r>
                        <a:rPr lang="fi-FI" sz="1600" b="0" dirty="0">
                          <a:solidFill>
                            <a:srgbClr val="000000"/>
                          </a:solidFill>
                        </a:rPr>
                        <a:t>Ikäihmisten liikenneturvallisuus hanke</a:t>
                      </a:r>
                    </a:p>
                    <a:p>
                      <a:pPr marL="0" lvl="0" indent="0">
                        <a:lnSpc>
                          <a:spcPct val="100000"/>
                        </a:lnSpc>
                        <a:spcAft>
                          <a:spcPts val="0"/>
                        </a:spcAft>
                        <a:buNone/>
                      </a:pPr>
                      <a:endParaRPr lang="fi-FI" sz="1600" b="0" dirty="0">
                        <a:solidFill>
                          <a:srgbClr val="000000"/>
                        </a:solidFill>
                      </a:endParaRPr>
                    </a:p>
                    <a:p>
                      <a:pPr marL="0" lvl="0" indent="0">
                        <a:lnSpc>
                          <a:spcPct val="100000"/>
                        </a:lnSpc>
                        <a:spcAft>
                          <a:spcPts val="0"/>
                        </a:spcAft>
                        <a:buNone/>
                      </a:pPr>
                      <a:r>
                        <a:rPr lang="fi-FI" sz="1600" b="0" dirty="0">
                          <a:solidFill>
                            <a:srgbClr val="000000"/>
                          </a:solidFill>
                        </a:rPr>
                        <a:t>Kiinteät värikoodatut penkkireitit</a:t>
                      </a:r>
                    </a:p>
                    <a:p>
                      <a:pPr marL="0" lvl="0" indent="0">
                        <a:lnSpc>
                          <a:spcPct val="100000"/>
                        </a:lnSpc>
                        <a:spcAft>
                          <a:spcPts val="0"/>
                        </a:spcAft>
                        <a:buNone/>
                      </a:pPr>
                      <a:endParaRPr lang="fi-FI" sz="1600" b="0" dirty="0">
                        <a:solidFill>
                          <a:srgbClr val="000000"/>
                        </a:solidFill>
                      </a:endParaRPr>
                    </a:p>
                    <a:p>
                      <a:pPr marL="0" lvl="0" indent="0">
                        <a:lnSpc>
                          <a:spcPct val="100000"/>
                        </a:lnSpc>
                        <a:spcAft>
                          <a:spcPts val="0"/>
                        </a:spcAft>
                        <a:buNone/>
                      </a:pPr>
                      <a:r>
                        <a:rPr lang="fi-FI" sz="1600" b="0" dirty="0">
                          <a:solidFill>
                            <a:srgbClr val="000000"/>
                          </a:solidFill>
                        </a:rPr>
                        <a:t>Liikenneturvallisuustyöryhmä, esteettömyyskävely ja sen perusteella tehdyt parannukset</a:t>
                      </a:r>
                    </a:p>
                    <a:p>
                      <a:pPr marL="0" lvl="0" indent="0">
                        <a:lnSpc>
                          <a:spcPct val="100000"/>
                        </a:lnSpc>
                        <a:spcAft>
                          <a:spcPts val="0"/>
                        </a:spcAft>
                        <a:buNone/>
                      </a:pPr>
                      <a:endParaRPr lang="fi-FI" sz="1600" b="0" dirty="0">
                        <a:solidFill>
                          <a:srgbClr val="000000"/>
                        </a:solidFill>
                      </a:endParaRPr>
                    </a:p>
                    <a:p>
                      <a:pPr marL="0" lvl="0" indent="0">
                        <a:lnSpc>
                          <a:spcPct val="100000"/>
                        </a:lnSpc>
                        <a:spcAft>
                          <a:spcPts val="0"/>
                        </a:spcAft>
                        <a:buNone/>
                      </a:pPr>
                      <a:r>
                        <a:rPr lang="fi-FI" sz="1600" b="0" dirty="0">
                          <a:solidFill>
                            <a:srgbClr val="000000"/>
                          </a:solidFill>
                        </a:rPr>
                        <a:t>Digiapu + Osuuspankin kanssa yhteinen digitapahtuma Varmuutta verkkoon</a:t>
                      </a:r>
                    </a:p>
                    <a:p>
                      <a:pPr marL="0" lvl="0" indent="0">
                        <a:lnSpc>
                          <a:spcPct val="100000"/>
                        </a:lnSpc>
                        <a:spcAft>
                          <a:spcPts val="0"/>
                        </a:spcAft>
                        <a:buNone/>
                      </a:pPr>
                      <a:endParaRPr lang="fi-FI" sz="1600" b="0" dirty="0">
                        <a:solidFill>
                          <a:srgbClr val="000000"/>
                        </a:solidFill>
                      </a:endParaRPr>
                    </a:p>
                    <a:p>
                      <a:pPr marL="0" lvl="0" indent="0">
                        <a:lnSpc>
                          <a:spcPct val="100000"/>
                        </a:lnSpc>
                        <a:spcAft>
                          <a:spcPts val="0"/>
                        </a:spcAft>
                        <a:buNone/>
                      </a:pPr>
                      <a:r>
                        <a:rPr lang="fi-FI" sz="1600" b="0" dirty="0">
                          <a:solidFill>
                            <a:srgbClr val="000000"/>
                          </a:solidFill>
                        </a:rPr>
                        <a:t>Asumisen kehittämisohjelma valmistunut 2023 lopussa</a:t>
                      </a:r>
                    </a:p>
                    <a:p>
                      <a:pPr marL="0" lvl="0" indent="0">
                        <a:lnSpc>
                          <a:spcPct val="100000"/>
                        </a:lnSpc>
                        <a:spcAft>
                          <a:spcPts val="0"/>
                        </a:spcAft>
                        <a:buNone/>
                      </a:pPr>
                      <a:endParaRPr lang="fi-FI" sz="1600" b="0" dirty="0">
                        <a:solidFill>
                          <a:srgbClr val="000000"/>
                        </a:solidFill>
                      </a:endParaRPr>
                    </a:p>
                    <a:p>
                      <a:pPr marL="0" lvl="0" indent="0">
                        <a:lnSpc>
                          <a:spcPct val="100000"/>
                        </a:lnSpc>
                        <a:spcAft>
                          <a:spcPts val="0"/>
                        </a:spcAft>
                        <a:buNone/>
                      </a:pPr>
                      <a:r>
                        <a:rPr lang="fi-FI" sz="1600" b="0" dirty="0">
                          <a:solidFill>
                            <a:srgbClr val="000000"/>
                          </a:solidFill>
                        </a:rPr>
                        <a:t>Asiakaspalvelupiste Spotissa</a:t>
                      </a:r>
                    </a:p>
                    <a:p>
                      <a:pPr marL="0" lvl="0" indent="0">
                        <a:lnSpc>
                          <a:spcPct val="100000"/>
                        </a:lnSpc>
                        <a:spcAft>
                          <a:spcPts val="0"/>
                        </a:spcAft>
                        <a:buNone/>
                      </a:pPr>
                      <a:endParaRPr lang="fi-FI" sz="1600" b="1" dirty="0">
                        <a:solidFill>
                          <a:srgbClr val="000000"/>
                        </a:solidFill>
                      </a:endParaRPr>
                    </a:p>
                  </a:txBody>
                  <a:tcPr marL="68580" marR="68580" marT="0" marB="0"/>
                </a:tc>
                <a:extLst>
                  <a:ext uri="{0D108BD9-81ED-4DB2-BD59-A6C34878D82A}">
                    <a16:rowId xmlns:a16="http://schemas.microsoft.com/office/drawing/2014/main" val="3404040892"/>
                  </a:ext>
                </a:extLst>
              </a:tr>
              <a:tr h="2305616">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Avun saanti</a:t>
                      </a:r>
                    </a:p>
                    <a:p>
                      <a:pPr marL="0" marR="0" lvl="0" indent="0" algn="l" defTabSz="914400" rtl="0" fontAlgn="auto" hangingPunct="1">
                        <a:lnSpc>
                          <a:spcPct val="106000"/>
                        </a:lnSpc>
                        <a:spcBef>
                          <a:spcPts val="0"/>
                        </a:spcBef>
                        <a:spcAft>
                          <a:spcPts val="800"/>
                        </a:spcAft>
                        <a:buNone/>
                        <a:tabLst/>
                      </a:pPr>
                      <a:r>
                        <a:rPr lang="fi-FI" sz="1600" b="0">
                          <a:solidFill>
                            <a:srgbClr val="000000"/>
                          </a:solidFill>
                          <a:latin typeface="Calibri"/>
                          <a:ea typeface="Calibri" pitchFamily="34"/>
                          <a:cs typeface="Times New Roman" pitchFamily="18"/>
                        </a:rPr>
                        <a:t>Sujuvat lähi- ja etäpalvelut kaikilla eri elämän alueilla ja elämänvaiheissa.</a:t>
                      </a:r>
                    </a:p>
                    <a:p>
                      <a:pPr marL="0" marR="0" lvl="0" indent="0" algn="l" defTabSz="914400" rtl="0" fontAlgn="auto" hangingPunct="1">
                        <a:lnSpc>
                          <a:spcPct val="106000"/>
                        </a:lnSpc>
                        <a:spcBef>
                          <a:spcPts val="0"/>
                        </a:spcBef>
                        <a:spcAft>
                          <a:spcPts val="800"/>
                        </a:spcAft>
                        <a:buNone/>
                        <a:tabLst/>
                      </a:pPr>
                      <a:r>
                        <a:rPr lang="fi-FI" sz="1600" b="0" i="0" u="none" strike="noStrike" kern="1200" baseline="0">
                          <a:solidFill>
                            <a:srgbClr val="000000"/>
                          </a:solidFill>
                          <a:latin typeface="Calibri"/>
                        </a:rPr>
                        <a:t>Haavoittuvassa asemassa tai elämäntilanteessa olevien huomioiminen tuen muodoissa.</a:t>
                      </a:r>
                      <a:endParaRPr lang="fi-FI" sz="1100">
                        <a:solidFill>
                          <a:srgbClr val="000000"/>
                        </a:solidFill>
                        <a:latin typeface="Calibri"/>
                        <a:ea typeface="Calibri" pitchFamily="34"/>
                        <a:cs typeface="Times New Roman" pitchFamily="18"/>
                      </a:endParaRPr>
                    </a:p>
                  </a:txBody>
                  <a:tcPr marL="68580" marR="68580" marT="0" marB="0"/>
                </a:tc>
                <a:tc>
                  <a:txBody>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Miten löydetään henkilöt, jotka tarvitsevat apua? </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Ikäihmisten hyvinvointiohjaaja</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Terveydenhoito lähipalveluna</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Laitoksessa olevien arvostus ja kohtaaminen</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Kuljetuspalvelut</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mn-lt"/>
                        </a:rPr>
                        <a:t>Kotoa lähteminen kauppaan tai eri tilaisuuksiin</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mn-lt"/>
                        </a:rPr>
                        <a:t>Kaupungin ”laita-alueiden” huomioiminen</a:t>
                      </a:r>
                    </a:p>
                    <a:p>
                      <a:pPr marL="285750" marR="0" lvl="0" indent="-285750" algn="l" defTabSz="914400" rtl="0" eaLnBrk="1" fontAlgn="auto" latinLnBrk="0" hangingPunct="1">
                        <a:lnSpc>
                          <a:spcPct val="100000"/>
                        </a:lnSpc>
                        <a:spcBef>
                          <a:spcPts val="0"/>
                        </a:spcBef>
                        <a:spcAft>
                          <a:spcPts val="0"/>
                        </a:spcAft>
                        <a:buClrTx/>
                        <a:buSzPct val="100000"/>
                        <a:buFont typeface="Arial" pitchFamily="34"/>
                        <a:buChar char="•"/>
                        <a:tabLst/>
                        <a:defRPr/>
                      </a:pPr>
                      <a:r>
                        <a:rPr lang="fi-FI" sz="1600" dirty="0"/>
                        <a:t>Tapaamismahdollisuuksien säilyttäminen asioita hoitavien viranhaltijoiden kanssa (ovet lukossa kaupungintalolla) -&gt; henkilöiden jalkautuminen, saavutettavuus</a:t>
                      </a:r>
                    </a:p>
                    <a:p>
                      <a:pPr marL="285750" marR="0" lvl="0" indent="-285750" algn="l" defTabSz="914400" rtl="0" fontAlgn="auto" hangingPunct="1">
                        <a:lnSpc>
                          <a:spcPct val="100000"/>
                        </a:lnSpc>
                        <a:spcBef>
                          <a:spcPts val="0"/>
                        </a:spcBef>
                        <a:spcAft>
                          <a:spcPts val="800"/>
                        </a:spcAft>
                        <a:buSzPct val="100000"/>
                        <a:buFont typeface="Arial" pitchFamily="34"/>
                        <a:buChar char="•"/>
                        <a:tabLst/>
                      </a:pPr>
                      <a:endParaRPr lang="fi-FI" sz="1400" kern="1200" dirty="0">
                        <a:solidFill>
                          <a:srgbClr val="000000"/>
                        </a:solidFill>
                        <a:latin typeface="Calibri"/>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b="0" dirty="0">
                          <a:latin typeface="Calibri" pitchFamily="34"/>
                          <a:ea typeface="Calibri" pitchFamily="34"/>
                          <a:cs typeface="Calibri" pitchFamily="34"/>
                        </a:rPr>
                        <a:t>Ikäihmisten hyvinvointiohjaaja aloitti 3/2023, palveluohjauksellinen päivystys kirjastossa.</a:t>
                      </a:r>
                    </a:p>
                    <a:p>
                      <a:pPr marL="0" marR="0" lvl="0" indent="0" algn="l" defTabSz="914400" rtl="0" fontAlgn="auto" hangingPunct="1">
                        <a:lnSpc>
                          <a:spcPct val="106000"/>
                        </a:lnSpc>
                        <a:spcBef>
                          <a:spcPts val="0"/>
                        </a:spcBef>
                        <a:spcAft>
                          <a:spcPts val="800"/>
                        </a:spcAft>
                        <a:buNone/>
                        <a:tabLst/>
                      </a:pPr>
                      <a:r>
                        <a:rPr lang="fi-FI" sz="1600" b="0" dirty="0">
                          <a:latin typeface="Calibri" pitchFamily="34"/>
                          <a:ea typeface="Calibri" pitchFamily="34"/>
                          <a:cs typeface="Calibri" pitchFamily="34"/>
                        </a:rPr>
                        <a:t>Alueellinen etsivä vanhustyö käynnistynyt, ei toimi vielä Heinolassa. Tämä edelleen haaste.</a:t>
                      </a:r>
                    </a:p>
                  </a:txBody>
                  <a:tcPr marL="68580" marR="68580" marT="0" marB="0"/>
                </a:tc>
                <a:extLst>
                  <a:ext uri="{0D108BD9-81ED-4DB2-BD59-A6C34878D82A}">
                    <a16:rowId xmlns:a16="http://schemas.microsoft.com/office/drawing/2014/main" val="317583303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5">
            <a:extLst>
              <a:ext uri="{FF2B5EF4-FFF2-40B4-BE49-F238E27FC236}">
                <a16:creationId xmlns:a16="http://schemas.microsoft.com/office/drawing/2014/main" id="{01DCDDB9-178A-9E6F-C8DF-82B4CFCBB1D4}"/>
              </a:ext>
            </a:extLst>
          </p:cNvPr>
          <p:cNvGraphicFramePr>
            <a:graphicFrameLocks noGrp="1"/>
          </p:cNvGraphicFramePr>
          <p:nvPr>
            <p:extLst>
              <p:ext uri="{D42A27DB-BD31-4B8C-83A1-F6EECF244321}">
                <p14:modId xmlns:p14="http://schemas.microsoft.com/office/powerpoint/2010/main" val="1596473319"/>
              </p:ext>
            </p:extLst>
          </p:nvPr>
        </p:nvGraphicFramePr>
        <p:xfrm>
          <a:off x="26636" y="133566"/>
          <a:ext cx="12196174" cy="6492240"/>
        </p:xfrm>
        <a:graphic>
          <a:graphicData uri="http://schemas.openxmlformats.org/drawingml/2006/table">
            <a:tbl>
              <a:tblPr firstRow="1" bandRow="1">
                <a:effectLst/>
                <a:tableStyleId>{5940675A-B579-460E-94D1-54222C63F5DA}</a:tableStyleId>
              </a:tblPr>
              <a:tblGrid>
                <a:gridCol w="3064282">
                  <a:extLst>
                    <a:ext uri="{9D8B030D-6E8A-4147-A177-3AD203B41FA5}">
                      <a16:colId xmlns:a16="http://schemas.microsoft.com/office/drawing/2014/main" val="2571467887"/>
                    </a:ext>
                  </a:extLst>
                </a:gridCol>
                <a:gridCol w="4614894">
                  <a:extLst>
                    <a:ext uri="{9D8B030D-6E8A-4147-A177-3AD203B41FA5}">
                      <a16:colId xmlns:a16="http://schemas.microsoft.com/office/drawing/2014/main" val="2735104052"/>
                    </a:ext>
                  </a:extLst>
                </a:gridCol>
                <a:gridCol w="4516998">
                  <a:extLst>
                    <a:ext uri="{9D8B030D-6E8A-4147-A177-3AD203B41FA5}">
                      <a16:colId xmlns:a16="http://schemas.microsoft.com/office/drawing/2014/main" val="2617507446"/>
                    </a:ext>
                  </a:extLst>
                </a:gridCol>
              </a:tblGrid>
              <a:tr h="679417">
                <a:tc>
                  <a:txBody>
                    <a:bodyPr/>
                    <a:lstStyle/>
                    <a:p>
                      <a:pPr lvl="0"/>
                      <a:r>
                        <a:rPr lang="fi-FI" sz="2000" b="1"/>
                        <a:t>Hyte-tavoite 2021-2025</a:t>
                      </a:r>
                      <a:endParaRPr lang="fi-FI" sz="2000" b="1">
                        <a:latin typeface="Calibri"/>
                      </a:endParaRPr>
                    </a:p>
                  </a:txBody>
                  <a:tcPr>
                    <a:solidFill>
                      <a:srgbClr val="FFC000"/>
                    </a:solidFill>
                  </a:tcPr>
                </a:tc>
                <a:tc>
                  <a:txBody>
                    <a:bodyPr/>
                    <a:lstStyle/>
                    <a:p>
                      <a:pPr lvl="0"/>
                      <a:r>
                        <a:rPr lang="fi-FI" sz="2000" b="1">
                          <a:latin typeface="Calibri"/>
                        </a:rPr>
                        <a:t>Toimenpiteitä</a:t>
                      </a:r>
                    </a:p>
                    <a:p>
                      <a:pPr lvl="0"/>
                      <a:r>
                        <a:rPr lang="fi-FI" sz="2000" b="1">
                          <a:latin typeface="Calibri"/>
                        </a:rPr>
                        <a:t>(Päivittyy vuosittain)</a:t>
                      </a:r>
                    </a:p>
                  </a:txBody>
                  <a:tcPr>
                    <a:solidFill>
                      <a:srgbClr val="FFC000"/>
                    </a:solidFill>
                  </a:tcPr>
                </a:tc>
                <a:tc>
                  <a:txBody>
                    <a:bodyPr/>
                    <a:lstStyle/>
                    <a:p>
                      <a:pPr lvl="0"/>
                      <a:r>
                        <a:rPr lang="fi-FI" sz="2000" b="1" dirty="0">
                          <a:latin typeface="Calibri"/>
                        </a:rPr>
                        <a:t>Toteutunutta 2022-2023</a:t>
                      </a:r>
                    </a:p>
                  </a:txBody>
                  <a:tcPr>
                    <a:solidFill>
                      <a:srgbClr val="FFC000"/>
                    </a:solidFill>
                  </a:tcPr>
                </a:tc>
                <a:extLst>
                  <a:ext uri="{0D108BD9-81ED-4DB2-BD59-A6C34878D82A}">
                    <a16:rowId xmlns:a16="http://schemas.microsoft.com/office/drawing/2014/main" val="3768924593"/>
                  </a:ext>
                </a:extLst>
              </a:tr>
              <a:tr h="0">
                <a:tc>
                  <a:txBody>
                    <a:bodyPr/>
                    <a:lstStyle/>
                    <a:p>
                      <a:pPr marL="0" marR="0" lvl="0" indent="0" algn="l" defTabSz="914400" rtl="0" fontAlgn="auto" hangingPunct="1">
                        <a:lnSpc>
                          <a:spcPct val="106000"/>
                        </a:lnSpc>
                        <a:spcBef>
                          <a:spcPts val="0"/>
                        </a:spcBef>
                        <a:spcAft>
                          <a:spcPts val="800"/>
                        </a:spcAft>
                        <a:buNone/>
                        <a:tabLst/>
                      </a:pPr>
                      <a:r>
                        <a:rPr lang="fi-FI" sz="1800" b="1">
                          <a:solidFill>
                            <a:srgbClr val="000000"/>
                          </a:solidFill>
                          <a:highlight>
                            <a:srgbClr val="FFFF00"/>
                          </a:highlight>
                        </a:rPr>
                        <a:t>Riittävä toimeentulo </a:t>
                      </a:r>
                    </a:p>
                    <a:p>
                      <a:pPr marL="0" marR="0" lvl="0" indent="0" algn="l" defTabSz="914400" rtl="0" fontAlgn="auto" hangingPunct="1">
                        <a:lnSpc>
                          <a:spcPct val="106000"/>
                        </a:lnSpc>
                        <a:spcBef>
                          <a:spcPts val="0"/>
                        </a:spcBef>
                        <a:spcAft>
                          <a:spcPts val="800"/>
                        </a:spcAft>
                        <a:buNone/>
                        <a:tabLst/>
                      </a:pPr>
                      <a:endParaRPr lang="fi-FI" sz="1800" i="1">
                        <a:solidFill>
                          <a:srgbClr val="000000"/>
                        </a:solidFill>
                      </a:endParaRPr>
                    </a:p>
                    <a:p>
                      <a:pPr lvl="0"/>
                      <a:endParaRPr lang="fi-FI">
                        <a:solidFill>
                          <a:srgbClr val="000000"/>
                        </a:solidFill>
                      </a:endParaRPr>
                    </a:p>
                  </a:txBody>
                  <a:tcPr/>
                </a:tc>
                <a:tc>
                  <a:txBody>
                    <a:bodyPr/>
                    <a:lstStyle/>
                    <a:p>
                      <a:pPr marL="285750" marR="0" lvl="0" indent="-285750" algn="l" defTabSz="914400" rtl="0" fontAlgn="auto" hangingPunct="1">
                        <a:lnSpc>
                          <a:spcPct val="100000"/>
                        </a:lnSpc>
                        <a:spcBef>
                          <a:spcPts val="0"/>
                        </a:spcBef>
                        <a:spcAft>
                          <a:spcPts val="0"/>
                        </a:spcAft>
                        <a:buSzPct val="100000"/>
                        <a:buFont typeface="Arial" panose="020B0604020202020204" pitchFamily="34" charset="0"/>
                        <a:buChar char="•"/>
                        <a:tabLst/>
                      </a:pPr>
                      <a:r>
                        <a:rPr lang="fi-FI" sz="1600" b="0" i="0" dirty="0">
                          <a:solidFill>
                            <a:srgbClr val="000000"/>
                          </a:solidFill>
                          <a:latin typeface="Calibri" pitchFamily="34"/>
                          <a:ea typeface="Calibri" pitchFamily="34"/>
                          <a:cs typeface="Times New Roman" pitchFamily="18"/>
                        </a:rPr>
                        <a:t>Talouskysymykset (ruoka, lääkkeet, siivous)</a:t>
                      </a: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p>
                      <a:pPr marL="0" marR="0" lvl="0" indent="0" algn="l" defTabSz="914400" rtl="0" fontAlgn="auto" hangingPunct="1">
                        <a:lnSpc>
                          <a:spcPct val="100000"/>
                        </a:lnSpc>
                        <a:spcBef>
                          <a:spcPts val="0"/>
                        </a:spcBef>
                        <a:spcAft>
                          <a:spcPts val="0"/>
                        </a:spcAft>
                        <a:buNone/>
                        <a:tabLst/>
                      </a:pPr>
                      <a:endParaRPr lang="fi-FI" dirty="0">
                        <a:solidFill>
                          <a:srgbClr val="000000"/>
                        </a:solidFill>
                      </a:endParaRPr>
                    </a:p>
                  </a:txBody>
                  <a:tcPr>
                    <a:solidFill>
                      <a:srgbClr val="FFF2CC"/>
                    </a:solidFill>
                  </a:tcPr>
                </a:tc>
                <a:tc>
                  <a:txBody>
                    <a:bodyPr/>
                    <a:lstStyle/>
                    <a:p>
                      <a:pPr marL="0" marR="0" lvl="0" indent="0" algn="l" defTabSz="914400" rtl="0" fontAlgn="auto" hangingPunct="1">
                        <a:lnSpc>
                          <a:spcPct val="100000"/>
                        </a:lnSpc>
                        <a:spcBef>
                          <a:spcPts val="0"/>
                        </a:spcBef>
                        <a:spcAft>
                          <a:spcPts val="0"/>
                        </a:spcAft>
                        <a:buNone/>
                        <a:tabLst/>
                      </a:pPr>
                      <a:r>
                        <a:rPr lang="fi-FI" sz="1600" b="0" dirty="0">
                          <a:solidFill>
                            <a:srgbClr val="000000"/>
                          </a:solidFill>
                          <a:latin typeface="Calibri"/>
                          <a:ea typeface="Calibri" pitchFamily="34"/>
                          <a:cs typeface="Times New Roman" pitchFamily="18"/>
                        </a:rPr>
                        <a:t>Tuki Kämmen toiminnalle</a:t>
                      </a:r>
                    </a:p>
                    <a:p>
                      <a:pPr marL="0" marR="0" lvl="0" indent="0" algn="l" defTabSz="914400" rtl="0" fontAlgn="auto" hangingPunct="1">
                        <a:lnSpc>
                          <a:spcPct val="100000"/>
                        </a:lnSpc>
                        <a:spcBef>
                          <a:spcPts val="0"/>
                        </a:spcBef>
                        <a:spcAft>
                          <a:spcPts val="0"/>
                        </a:spcAft>
                        <a:buNone/>
                        <a:tabLst/>
                      </a:pPr>
                      <a:endParaRPr lang="fi-FI" sz="1600" b="0" dirty="0">
                        <a:solidFill>
                          <a:srgbClr val="000000"/>
                        </a:solidFill>
                        <a:latin typeface="Calibri"/>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pPr>
                      <a:r>
                        <a:rPr lang="fi-FI" sz="1600" b="0" dirty="0">
                          <a:solidFill>
                            <a:srgbClr val="000000"/>
                          </a:solidFill>
                          <a:latin typeface="Calibri"/>
                          <a:ea typeface="Calibri" pitchFamily="34"/>
                          <a:cs typeface="Times New Roman" pitchFamily="18"/>
                        </a:rPr>
                        <a:t>Puistoruokailu 2023 + maksuttomat yhteisölliset ruokailut</a:t>
                      </a:r>
                    </a:p>
                    <a:p>
                      <a:pPr marL="0" marR="0" lvl="0" indent="0" algn="l" defTabSz="914400" rtl="0" fontAlgn="auto" hangingPunct="1">
                        <a:lnSpc>
                          <a:spcPct val="100000"/>
                        </a:lnSpc>
                        <a:spcBef>
                          <a:spcPts val="0"/>
                        </a:spcBef>
                        <a:spcAft>
                          <a:spcPts val="0"/>
                        </a:spcAft>
                        <a:buNone/>
                        <a:tabLst/>
                      </a:pPr>
                      <a:endParaRPr lang="fi-FI" sz="1600" b="0" dirty="0">
                        <a:solidFill>
                          <a:srgbClr val="000000"/>
                        </a:solidFill>
                        <a:latin typeface="Calibri"/>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pPr>
                      <a:r>
                        <a:rPr lang="fi-FI" sz="1600" b="0" dirty="0">
                          <a:solidFill>
                            <a:srgbClr val="000000"/>
                          </a:solidFill>
                          <a:latin typeface="Calibri"/>
                          <a:ea typeface="Calibri" pitchFamily="34"/>
                          <a:cs typeface="Times New Roman" pitchFamily="18"/>
                        </a:rPr>
                        <a:t>Kenkien liukuesteavustus 10€</a:t>
                      </a:r>
                    </a:p>
                    <a:p>
                      <a:pPr marL="0" marR="0" lvl="0" indent="0" algn="l" defTabSz="914400" rtl="0" fontAlgn="auto" hangingPunct="1">
                        <a:lnSpc>
                          <a:spcPct val="100000"/>
                        </a:lnSpc>
                        <a:spcBef>
                          <a:spcPts val="0"/>
                        </a:spcBef>
                        <a:spcAft>
                          <a:spcPts val="0"/>
                        </a:spcAft>
                        <a:buNone/>
                        <a:tabLst/>
                      </a:pPr>
                      <a:endParaRPr lang="fi-FI" sz="1600" b="0" dirty="0">
                        <a:solidFill>
                          <a:srgbClr val="000000"/>
                        </a:solidFill>
                        <a:latin typeface="Calibri"/>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pPr>
                      <a:r>
                        <a:rPr lang="fi-FI" sz="1600" b="0" dirty="0">
                          <a:solidFill>
                            <a:srgbClr val="000000"/>
                          </a:solidFill>
                          <a:latin typeface="Calibri"/>
                          <a:ea typeface="Calibri" pitchFamily="34"/>
                          <a:cs typeface="Times New Roman" pitchFamily="18"/>
                        </a:rPr>
                        <a:t>Yli 70-vuotiaiden kaupungin liikuntaedut</a:t>
                      </a:r>
                    </a:p>
                    <a:p>
                      <a:pPr marL="0" marR="0" lvl="0" indent="0" algn="l" defTabSz="914400" rtl="0" fontAlgn="auto" hangingPunct="1">
                        <a:lnSpc>
                          <a:spcPct val="100000"/>
                        </a:lnSpc>
                        <a:spcBef>
                          <a:spcPts val="0"/>
                        </a:spcBef>
                        <a:spcAft>
                          <a:spcPts val="0"/>
                        </a:spcAft>
                        <a:buNone/>
                        <a:tabLst/>
                      </a:pPr>
                      <a:endParaRPr lang="fi-FI" sz="1600" b="0" dirty="0">
                        <a:solidFill>
                          <a:srgbClr val="000000"/>
                        </a:solidFill>
                        <a:latin typeface="Calibri"/>
                        <a:ea typeface="Calibri" pitchFamily="34"/>
                        <a:cs typeface="Times New Roman" pitchFamily="18"/>
                      </a:endParaRPr>
                    </a:p>
                    <a:p>
                      <a:pPr marL="0" marR="0" lvl="0" indent="0" algn="l" defTabSz="914400" rtl="0" fontAlgn="auto" hangingPunct="1">
                        <a:lnSpc>
                          <a:spcPct val="100000"/>
                        </a:lnSpc>
                        <a:spcBef>
                          <a:spcPts val="0"/>
                        </a:spcBef>
                        <a:spcAft>
                          <a:spcPts val="0"/>
                        </a:spcAft>
                        <a:buNone/>
                        <a:tabLst/>
                      </a:pPr>
                      <a:r>
                        <a:rPr lang="fi-FI" sz="1600" b="0" dirty="0">
                          <a:solidFill>
                            <a:srgbClr val="000000"/>
                          </a:solidFill>
                          <a:latin typeface="Calibri"/>
                          <a:ea typeface="Calibri" pitchFamily="34"/>
                          <a:cs typeface="Times New Roman" pitchFamily="18"/>
                        </a:rPr>
                        <a:t>Maksuton Kulkunen kampanja/kokeilu</a:t>
                      </a:r>
                    </a:p>
                  </a:txBody>
                  <a:tcPr/>
                </a:tc>
                <a:extLst>
                  <a:ext uri="{0D108BD9-81ED-4DB2-BD59-A6C34878D82A}">
                    <a16:rowId xmlns:a16="http://schemas.microsoft.com/office/drawing/2014/main" val="1201705056"/>
                  </a:ext>
                </a:extLst>
              </a:tr>
              <a:tr h="663790">
                <a:tc>
                  <a:txBody>
                    <a:bodyPr/>
                    <a:lstStyle/>
                    <a:p>
                      <a:pPr marL="0" marR="0" lvl="0" indent="0" algn="l" defTabSz="914400" rtl="0" fontAlgn="auto" hangingPunct="1">
                        <a:lnSpc>
                          <a:spcPct val="100000"/>
                        </a:lnSpc>
                        <a:spcBef>
                          <a:spcPts val="0"/>
                        </a:spcBef>
                        <a:spcAft>
                          <a:spcPts val="0"/>
                        </a:spcAft>
                        <a:buNone/>
                        <a:tabLst/>
                      </a:pPr>
                      <a:r>
                        <a:rPr lang="fi-FI" sz="1800" b="1">
                          <a:highlight>
                            <a:srgbClr val="FFFF00"/>
                          </a:highlight>
                        </a:rPr>
                        <a:t>Digiturvallisuus</a:t>
                      </a:r>
                    </a:p>
                    <a:p>
                      <a:pPr marL="0" marR="0" lvl="0" indent="0" algn="l" defTabSz="914400" rtl="0" fontAlgn="auto" hangingPunct="1">
                        <a:lnSpc>
                          <a:spcPct val="100000"/>
                        </a:lnSpc>
                        <a:spcBef>
                          <a:spcPts val="0"/>
                        </a:spcBef>
                        <a:spcAft>
                          <a:spcPts val="0"/>
                        </a:spcAft>
                        <a:buNone/>
                        <a:tabLst/>
                      </a:pPr>
                      <a:endParaRPr lang="fi-FI" sz="1800"/>
                    </a:p>
                    <a:p>
                      <a:pPr marL="0" marR="0" lvl="0" indent="0" algn="l" defTabSz="914400" rtl="0" fontAlgn="auto" hangingPunct="1">
                        <a:lnSpc>
                          <a:spcPct val="100000"/>
                        </a:lnSpc>
                        <a:spcBef>
                          <a:spcPts val="0"/>
                        </a:spcBef>
                        <a:spcAft>
                          <a:spcPts val="0"/>
                        </a:spcAft>
                        <a:buNone/>
                        <a:tabLst/>
                      </a:pPr>
                      <a:r>
                        <a:rPr lang="fi-FI" sz="1800" b="0" i="0" u="none" strike="noStrike" kern="1200" cap="none" spc="0" baseline="0">
                          <a:solidFill>
                            <a:srgbClr val="000000"/>
                          </a:solidFill>
                          <a:uFillTx/>
                          <a:latin typeface="Calibri"/>
                        </a:rPr>
                        <a:t>Some- hyötyjen ja -vaarojen huomioiminen</a:t>
                      </a:r>
                      <a:endParaRPr lang="fi-FI" sz="1800"/>
                    </a:p>
                    <a:p>
                      <a:pPr marL="0" marR="0" lvl="0" indent="0" algn="l" defTabSz="914400" rtl="0" fontAlgn="auto" hangingPunct="1">
                        <a:lnSpc>
                          <a:spcPct val="100000"/>
                        </a:lnSpc>
                        <a:spcBef>
                          <a:spcPts val="0"/>
                        </a:spcBef>
                        <a:spcAft>
                          <a:spcPts val="0"/>
                        </a:spcAft>
                        <a:buNone/>
                        <a:tabLst/>
                      </a:pPr>
                      <a:endParaRPr lang="fi-FI" sz="1800"/>
                    </a:p>
                    <a:p>
                      <a:pPr marL="0" marR="0" lvl="0" indent="0" algn="l" defTabSz="914400" rtl="0" fontAlgn="auto" hangingPunct="1">
                        <a:lnSpc>
                          <a:spcPct val="100000"/>
                        </a:lnSpc>
                        <a:spcBef>
                          <a:spcPts val="0"/>
                        </a:spcBef>
                        <a:spcAft>
                          <a:spcPts val="0"/>
                        </a:spcAft>
                        <a:buNone/>
                        <a:tabLst/>
                      </a:pPr>
                      <a:endParaRPr lang="fi-FI" sz="1800"/>
                    </a:p>
                    <a:p>
                      <a:pPr lvl="0"/>
                      <a:endParaRPr lang="fi-FI"/>
                    </a:p>
                  </a:txBody>
                  <a:tcPr/>
                </a:tc>
                <a:tc>
                  <a:txBody>
                    <a:bodyPr/>
                    <a:lstStyle/>
                    <a:p>
                      <a:pPr marL="0" marR="0" lvl="0" indent="0" algn="l" defTabSz="914400" rtl="0" fontAlgn="auto" hangingPunct="1">
                        <a:lnSpc>
                          <a:spcPct val="100000"/>
                        </a:lnSpc>
                        <a:spcBef>
                          <a:spcPts val="0"/>
                        </a:spcBef>
                        <a:spcAft>
                          <a:spcPts val="0"/>
                        </a:spcAft>
                        <a:buNone/>
                        <a:tabLst/>
                      </a:pPr>
                      <a:r>
                        <a:rPr lang="fi-FI" sz="1600" kern="1200" dirty="0">
                          <a:solidFill>
                            <a:srgbClr val="000000"/>
                          </a:solidFill>
                          <a:latin typeface="Calibri"/>
                        </a:rPr>
                        <a:t>Digiturvallisuus puhuttaa. Osaamista laitteiden käyttöön kaivataan.  Voisiko tietoa opastuksesta saada jo ostovaiheessa? </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Uskaltaminen </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Käyttötaidot</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Varattomuus</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Sähköinen tunnistautuminen huolestuttaa /         ei henkilökorttia</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kern="1200" dirty="0">
                          <a:solidFill>
                            <a:srgbClr val="000000"/>
                          </a:solidFill>
                          <a:latin typeface="Calibri"/>
                        </a:rPr>
                        <a:t>Syrjäytymistä ilmenee, aikaa oppimiseen, kannustus</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dirty="0"/>
                        <a:t>Tekstiviestit ja paperiposti</a:t>
                      </a:r>
                    </a:p>
                    <a:p>
                      <a:pPr marL="285750" marR="0" lvl="0" indent="-285750" algn="l" defTabSz="914400" rtl="0" fontAlgn="auto" hangingPunct="1">
                        <a:lnSpc>
                          <a:spcPct val="100000"/>
                        </a:lnSpc>
                        <a:spcBef>
                          <a:spcPts val="0"/>
                        </a:spcBef>
                        <a:spcAft>
                          <a:spcPts val="0"/>
                        </a:spcAft>
                        <a:buSzPct val="100000"/>
                        <a:buFont typeface="Arial" pitchFamily="34"/>
                        <a:buChar char="•"/>
                        <a:tabLst/>
                      </a:pPr>
                      <a:r>
                        <a:rPr lang="fi-FI" sz="1600" dirty="0"/>
                        <a:t>Voisiko olla ”yleinen edunvalvoja” joka auttaa esim. pankkipalveluissa</a:t>
                      </a:r>
                      <a:endParaRPr lang="fi-FI" dirty="0"/>
                    </a:p>
                  </a:txBody>
                  <a:tcPr>
                    <a:solidFill>
                      <a:srgbClr val="FFF2CC"/>
                    </a:solidFill>
                  </a:tcPr>
                </a:tc>
                <a:tc>
                  <a:txBody>
                    <a:bodyPr/>
                    <a:lstStyle/>
                    <a:p>
                      <a:pPr marL="0" marR="0" lvl="0" indent="0" algn="l" defTabSz="914400" rtl="0" fontAlgn="auto" hangingPunct="1">
                        <a:lnSpc>
                          <a:spcPct val="100000"/>
                        </a:lnSpc>
                        <a:spcBef>
                          <a:spcPts val="0"/>
                        </a:spcBef>
                        <a:spcAft>
                          <a:spcPts val="0"/>
                        </a:spcAft>
                        <a:buNone/>
                        <a:tabLst/>
                      </a:pPr>
                      <a:r>
                        <a:rPr lang="fi-FI" sz="1600" b="0" dirty="0">
                          <a:latin typeface="Calibri" pitchFamily="34"/>
                          <a:ea typeface="Calibri" pitchFamily="34"/>
                          <a:cs typeface="Calibri" pitchFamily="34"/>
                        </a:rPr>
                        <a:t>Apua digiasioissa tarjoavat </a:t>
                      </a:r>
                      <a:r>
                        <a:rPr lang="fi-FI" sz="1600" dirty="0">
                          <a:latin typeface="Calibri" pitchFamily="34"/>
                          <a:ea typeface="Calibri" pitchFamily="34"/>
                          <a:cs typeface="Calibri" pitchFamily="34"/>
                        </a:rPr>
                        <a:t>kaupungin kirjaston digiopastus ja </a:t>
                      </a:r>
                      <a:r>
                        <a:rPr lang="fi-FI" sz="1600" dirty="0" err="1">
                          <a:latin typeface="Calibri" pitchFamily="34"/>
                          <a:ea typeface="Calibri" pitchFamily="34"/>
                          <a:cs typeface="Calibri" pitchFamily="34"/>
                        </a:rPr>
                        <a:t>Jyränkölän</a:t>
                      </a:r>
                      <a:r>
                        <a:rPr lang="fi-FI" sz="1600" dirty="0">
                          <a:latin typeface="Calibri" pitchFamily="34"/>
                          <a:ea typeface="Calibri" pitchFamily="34"/>
                          <a:cs typeface="Calibri" pitchFamily="34"/>
                        </a:rPr>
                        <a:t> digiklinikka. Erityisesti ikäihmisten toivotaan löytävän näistä tukea palveluiden käyttöön ja asiointiin.</a:t>
                      </a:r>
                    </a:p>
                    <a:p>
                      <a:pPr marL="0" marR="0" lvl="0" indent="0" algn="l" defTabSz="914400" rtl="0" fontAlgn="auto" hangingPunct="1">
                        <a:lnSpc>
                          <a:spcPct val="100000"/>
                        </a:lnSpc>
                        <a:spcBef>
                          <a:spcPts val="0"/>
                        </a:spcBef>
                        <a:spcAft>
                          <a:spcPts val="0"/>
                        </a:spcAft>
                        <a:buNone/>
                        <a:tabLst/>
                      </a:pPr>
                      <a:endParaRPr lang="fi-FI" sz="1600" dirty="0">
                        <a:latin typeface="Calibri" pitchFamily="34"/>
                        <a:ea typeface="Calibri" pitchFamily="34"/>
                        <a:cs typeface="Calibri" pitchFamily="34"/>
                      </a:endParaRPr>
                    </a:p>
                    <a:p>
                      <a:pPr marL="0" marR="0" lvl="0" indent="0" algn="l" defTabSz="914400" rtl="0" fontAlgn="auto" hangingPunct="1">
                        <a:lnSpc>
                          <a:spcPct val="100000"/>
                        </a:lnSpc>
                        <a:spcBef>
                          <a:spcPts val="0"/>
                        </a:spcBef>
                        <a:spcAft>
                          <a:spcPts val="0"/>
                        </a:spcAft>
                        <a:buNone/>
                        <a:tabLst/>
                      </a:pPr>
                      <a:r>
                        <a:rPr lang="fi-FI" sz="1600" dirty="0">
                          <a:latin typeface="Calibri" pitchFamily="34"/>
                          <a:ea typeface="Calibri" pitchFamily="34"/>
                          <a:cs typeface="Calibri" pitchFamily="34"/>
                        </a:rPr>
                        <a:t>Osuuspankin kanssa yhteistyössä Varmuutta verkkoon –tapahtuma 10/2023.  </a:t>
                      </a:r>
                    </a:p>
                    <a:p>
                      <a:pPr marL="0" marR="0" lvl="0" indent="0" algn="l" defTabSz="914400" rtl="0" fontAlgn="auto" hangingPunct="1">
                        <a:lnSpc>
                          <a:spcPct val="100000"/>
                        </a:lnSpc>
                        <a:spcBef>
                          <a:spcPts val="0"/>
                        </a:spcBef>
                        <a:spcAft>
                          <a:spcPts val="0"/>
                        </a:spcAft>
                        <a:buNone/>
                        <a:tabLst/>
                      </a:pPr>
                      <a:endParaRPr lang="fi-FI" sz="1800" dirty="0">
                        <a:latin typeface="Calibri" pitchFamily="34"/>
                        <a:ea typeface="Calibri" pitchFamily="34"/>
                        <a:cs typeface="Calibri" pitchFamily="34"/>
                      </a:endParaRPr>
                    </a:p>
                    <a:p>
                      <a:pPr marL="0" marR="0" lvl="0" indent="0" algn="l" defTabSz="914400" rtl="0" fontAlgn="auto" hangingPunct="1">
                        <a:lnSpc>
                          <a:spcPct val="100000"/>
                        </a:lnSpc>
                        <a:spcBef>
                          <a:spcPts val="0"/>
                        </a:spcBef>
                        <a:spcAft>
                          <a:spcPts val="0"/>
                        </a:spcAft>
                        <a:buNone/>
                        <a:tabLst/>
                      </a:pPr>
                      <a:r>
                        <a:rPr lang="fi-FI" sz="1600" dirty="0">
                          <a:latin typeface="Calibri" pitchFamily="34"/>
                          <a:ea typeface="Calibri" pitchFamily="34"/>
                          <a:cs typeface="Calibri" pitchFamily="34"/>
                        </a:rPr>
                        <a:t>Digiturvallisuuspäivä yhteistyössä </a:t>
                      </a:r>
                      <a:r>
                        <a:rPr lang="fi-FI" sz="1600" dirty="0" err="1">
                          <a:latin typeface="Calibri" pitchFamily="34"/>
                          <a:ea typeface="Calibri" pitchFamily="34"/>
                          <a:cs typeface="Calibri" pitchFamily="34"/>
                        </a:rPr>
                        <a:t>Jyränkölässä</a:t>
                      </a:r>
                      <a:r>
                        <a:rPr lang="fi-FI" sz="1600" dirty="0">
                          <a:latin typeface="Calibri" pitchFamily="34"/>
                          <a:ea typeface="Calibri" pitchFamily="34"/>
                          <a:cs typeface="Calibri" pitchFamily="34"/>
                        </a:rPr>
                        <a:t>, luentoja ja työpajoja 9/2023.</a:t>
                      </a:r>
                    </a:p>
                    <a:p>
                      <a:pPr marL="0" marR="0" lvl="0" indent="0" algn="l" defTabSz="914400" rtl="0" fontAlgn="auto" hangingPunct="1">
                        <a:lnSpc>
                          <a:spcPct val="100000"/>
                        </a:lnSpc>
                        <a:spcBef>
                          <a:spcPts val="0"/>
                        </a:spcBef>
                        <a:spcAft>
                          <a:spcPts val="0"/>
                        </a:spcAft>
                        <a:buNone/>
                        <a:tabLst/>
                      </a:pPr>
                      <a:endParaRPr lang="fi-FI" sz="1800" dirty="0">
                        <a:latin typeface="Calibri" pitchFamily="34"/>
                        <a:ea typeface="Calibri" pitchFamily="34"/>
                        <a:cs typeface="Times New Roman" pitchFamily="18"/>
                      </a:endParaRPr>
                    </a:p>
                    <a:p>
                      <a:pPr lvl="0"/>
                      <a:endParaRPr lang="fi-FI" dirty="0"/>
                    </a:p>
                  </a:txBody>
                  <a:tcPr/>
                </a:tc>
                <a:extLst>
                  <a:ext uri="{0D108BD9-81ED-4DB2-BD59-A6C34878D82A}">
                    <a16:rowId xmlns:a16="http://schemas.microsoft.com/office/drawing/2014/main" val="515671020"/>
                  </a:ext>
                </a:extLst>
              </a:tr>
            </a:tbl>
          </a:graphicData>
        </a:graphic>
      </p:graphicFrame>
      <p:sp>
        <p:nvSpPr>
          <p:cNvPr id="3" name="Alatunnisteen paikkamerkki 2">
            <a:extLst>
              <a:ext uri="{FF2B5EF4-FFF2-40B4-BE49-F238E27FC236}">
                <a16:creationId xmlns:a16="http://schemas.microsoft.com/office/drawing/2014/main" id="{36A67932-C82A-2B98-DC5E-9B88612A400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dirty="0">
                <a:ln>
                  <a:noFill/>
                </a:ln>
                <a:solidFill>
                  <a:srgbClr val="898989"/>
                </a:solidFill>
                <a:effectLst/>
                <a:uLnTx/>
                <a:uFillTx/>
                <a:latin typeface="Calibri"/>
                <a:ea typeface="+mn-ea"/>
                <a:cs typeface="+mn-cs"/>
              </a:rPr>
              <a:t>Luonnos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022621-42BC-A2F2-A12E-E0DBD4F842FC}"/>
              </a:ext>
            </a:extLst>
          </p:cNvPr>
          <p:cNvSpPr txBox="1">
            <a:spLocks noGrp="1"/>
          </p:cNvSpPr>
          <p:nvPr>
            <p:ph type="title"/>
          </p:nvPr>
        </p:nvSpPr>
        <p:spPr>
          <a:xfrm>
            <a:off x="684519" y="696077"/>
            <a:ext cx="10822966" cy="3506961"/>
          </a:xfrm>
          <a:solidFill>
            <a:srgbClr val="002060"/>
          </a:solidFill>
        </p:spPr>
        <p:txBody>
          <a:bodyPr anchorCtr="1">
            <a:noAutofit/>
          </a:bodyPr>
          <a:lstStyle/>
          <a:p>
            <a:pPr lvl="0" algn="ctr"/>
            <a:br>
              <a:rPr lang="fi-FI" sz="8000">
                <a:solidFill>
                  <a:srgbClr val="FFFFFF"/>
                </a:solidFill>
              </a:rPr>
            </a:br>
            <a:r>
              <a:rPr lang="fi-FI" sz="8000">
                <a:solidFill>
                  <a:srgbClr val="FFFFFF"/>
                </a:solidFill>
                <a:latin typeface="Besom 2" pitchFamily="2"/>
              </a:rPr>
              <a:t>2.</a:t>
            </a:r>
            <a:r>
              <a:rPr lang="fi-FI" sz="8000">
                <a:solidFill>
                  <a:srgbClr val="FFFFFF"/>
                </a:solidFill>
              </a:rPr>
              <a:t> </a:t>
            </a:r>
            <a:r>
              <a:rPr lang="fi-FI" sz="8000">
                <a:solidFill>
                  <a:srgbClr val="FFFFFF"/>
                </a:solidFill>
                <a:latin typeface="Besom 2" pitchFamily="2"/>
              </a:rPr>
              <a:t>Mielen hyvinvointi - Ilo asuu Heinolassa</a:t>
            </a:r>
            <a:br>
              <a:rPr lang="fi-FI" sz="8000">
                <a:solidFill>
                  <a:srgbClr val="FFFFFF"/>
                </a:solidFill>
                <a:latin typeface="Besom 2" pitchFamily="2"/>
              </a:rPr>
            </a:br>
            <a:endParaRPr lang="fi-FI" sz="8000">
              <a:solidFill>
                <a:srgbClr val="FFFFFF"/>
              </a:solidFill>
              <a:latin typeface="Calibri"/>
            </a:endParaRPr>
          </a:p>
        </p:txBody>
      </p:sp>
      <p:sp>
        <p:nvSpPr>
          <p:cNvPr id="3" name="Alatunnisteen paikkamerkki 3">
            <a:extLst>
              <a:ext uri="{FF2B5EF4-FFF2-40B4-BE49-F238E27FC236}">
                <a16:creationId xmlns:a16="http://schemas.microsoft.com/office/drawing/2014/main" id="{84B3821C-D8E8-6885-4231-8AC9FB28D83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2914F698-139C-A5F1-E971-3204FC6FD361}"/>
              </a:ext>
            </a:extLst>
          </p:cNvPr>
          <p:cNvGraphicFramePr>
            <a:graphicFrameLocks noGrp="1"/>
          </p:cNvGraphicFramePr>
          <p:nvPr>
            <p:extLst>
              <p:ext uri="{D42A27DB-BD31-4B8C-83A1-F6EECF244321}">
                <p14:modId xmlns:p14="http://schemas.microsoft.com/office/powerpoint/2010/main" val="673554545"/>
              </p:ext>
            </p:extLst>
          </p:nvPr>
        </p:nvGraphicFramePr>
        <p:xfrm>
          <a:off x="40398" y="0"/>
          <a:ext cx="12191996" cy="7324244"/>
        </p:xfrm>
        <a:graphic>
          <a:graphicData uri="http://schemas.openxmlformats.org/drawingml/2006/table">
            <a:tbl>
              <a:tblPr firstRow="1" bandRow="1">
                <a:effectLst/>
                <a:tableStyleId>{5940675A-B579-460E-94D1-54222C63F5DA}</a:tableStyleId>
              </a:tblPr>
              <a:tblGrid>
                <a:gridCol w="2080506">
                  <a:extLst>
                    <a:ext uri="{9D8B030D-6E8A-4147-A177-3AD203B41FA5}">
                      <a16:colId xmlns:a16="http://schemas.microsoft.com/office/drawing/2014/main" val="3577306585"/>
                    </a:ext>
                  </a:extLst>
                </a:gridCol>
                <a:gridCol w="4038603">
                  <a:extLst>
                    <a:ext uri="{9D8B030D-6E8A-4147-A177-3AD203B41FA5}">
                      <a16:colId xmlns:a16="http://schemas.microsoft.com/office/drawing/2014/main" val="3108972044"/>
                    </a:ext>
                  </a:extLst>
                </a:gridCol>
                <a:gridCol w="6072887">
                  <a:extLst>
                    <a:ext uri="{9D8B030D-6E8A-4147-A177-3AD203B41FA5}">
                      <a16:colId xmlns:a16="http://schemas.microsoft.com/office/drawing/2014/main" val="1513777357"/>
                    </a:ext>
                  </a:extLst>
                </a:gridCol>
              </a:tblGrid>
              <a:tr h="874643">
                <a:tc>
                  <a:txBody>
                    <a:bodyPr/>
                    <a:lstStyle/>
                    <a:p>
                      <a:pPr lvl="0"/>
                      <a:r>
                        <a:rPr lang="fi-FI" sz="2000" b="1">
                          <a:solidFill>
                            <a:srgbClr val="000000"/>
                          </a:solidFill>
                          <a:latin typeface="Calibri"/>
                        </a:rPr>
                        <a:t>Hyte-tavoite 2021-2025</a:t>
                      </a:r>
                    </a:p>
                  </a:txBody>
                  <a:tcPr>
                    <a:solidFill>
                      <a:srgbClr val="FFC000"/>
                    </a:solidFill>
                  </a:tcPr>
                </a:tc>
                <a:tc>
                  <a:txBody>
                    <a:bodyPr/>
                    <a:lstStyle/>
                    <a:p>
                      <a:pPr lvl="0"/>
                      <a:r>
                        <a:rPr lang="fi-FI" sz="2000" b="1">
                          <a:solidFill>
                            <a:srgbClr val="000000"/>
                          </a:solidFill>
                          <a:latin typeface="Calibri"/>
                        </a:rPr>
                        <a:t>Toimenpiteitä</a:t>
                      </a:r>
                    </a:p>
                    <a:p>
                      <a:pPr lvl="0"/>
                      <a:r>
                        <a:rPr lang="fi-FI" sz="2000" b="1">
                          <a:solidFill>
                            <a:srgbClr val="000000"/>
                          </a:solidFill>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2000" b="1" dirty="0">
                          <a:solidFill>
                            <a:srgbClr val="000000"/>
                          </a:solidFill>
                          <a:latin typeface="Calibri"/>
                          <a:ea typeface="Calibri" pitchFamily="34"/>
                          <a:cs typeface="Times New Roman" pitchFamily="18"/>
                        </a:rPr>
                        <a:t>Toteutunutta 2022-2023</a:t>
                      </a:r>
                    </a:p>
                    <a:p>
                      <a:pPr lvl="0"/>
                      <a:endParaRPr lang="fi-FI" sz="2000" b="1" dirty="0">
                        <a:solidFill>
                          <a:srgbClr val="000000"/>
                        </a:solidFill>
                        <a:latin typeface="Calibri"/>
                      </a:endParaRPr>
                    </a:p>
                  </a:txBody>
                  <a:tcPr>
                    <a:solidFill>
                      <a:srgbClr val="FFC000"/>
                    </a:solidFill>
                  </a:tcPr>
                </a:tc>
                <a:extLst>
                  <a:ext uri="{0D108BD9-81ED-4DB2-BD59-A6C34878D82A}">
                    <a16:rowId xmlns:a16="http://schemas.microsoft.com/office/drawing/2014/main" val="2160945042"/>
                  </a:ext>
                </a:extLst>
              </a:tr>
              <a:tr h="1150616">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Mielen terveys</a:t>
                      </a:r>
                    </a:p>
                  </a:txBody>
                  <a:tcPr marL="68580" marR="68580" marT="0" marB="0"/>
                </a:tc>
                <a:tc>
                  <a:txBody>
                    <a:bodyPr/>
                    <a:lstStyle/>
                    <a:p>
                      <a:pPr marL="323999" lvl="1" indent="-285750">
                        <a:buSzPct val="100000"/>
                        <a:buFont typeface="Arial" pitchFamily="34"/>
                        <a:buChar char="•"/>
                      </a:pPr>
                      <a:r>
                        <a:rPr lang="fi-FI" sz="1600" kern="1200" dirty="0">
                          <a:solidFill>
                            <a:srgbClr val="000000"/>
                          </a:solidFill>
                          <a:latin typeface="Calibri"/>
                        </a:rPr>
                        <a:t>Digitaalisuus</a:t>
                      </a:r>
                    </a:p>
                    <a:p>
                      <a:pPr marL="323999" lvl="1" indent="-285750">
                        <a:buSzPct val="100000"/>
                        <a:buFont typeface="Arial" pitchFamily="34"/>
                        <a:buChar char="•"/>
                      </a:pPr>
                      <a:r>
                        <a:rPr lang="fi-FI" sz="1600" kern="1200" dirty="0">
                          <a:solidFill>
                            <a:srgbClr val="000000"/>
                          </a:solidFill>
                          <a:latin typeface="Calibri"/>
                        </a:rPr>
                        <a:t>Yksinäisyys, ystävistä ja terveydestä luopumista</a:t>
                      </a:r>
                    </a:p>
                    <a:p>
                      <a:pPr marL="323999" lvl="1" indent="-285750">
                        <a:buSzPct val="100000"/>
                        <a:buFont typeface="Arial" pitchFamily="34"/>
                        <a:buChar char="•"/>
                      </a:pPr>
                      <a:r>
                        <a:rPr lang="fi-FI" sz="1600" kern="1200" dirty="0">
                          <a:solidFill>
                            <a:srgbClr val="000000"/>
                          </a:solidFill>
                          <a:latin typeface="Calibri"/>
                        </a:rPr>
                        <a:t>Perusasiat kuntoon </a:t>
                      </a:r>
                    </a:p>
                    <a:p>
                      <a:pPr marL="323999" lvl="1" indent="-285750">
                        <a:buSzPct val="100000"/>
                        <a:buFont typeface="Arial" pitchFamily="34"/>
                        <a:buChar char="•"/>
                      </a:pPr>
                      <a:r>
                        <a:rPr lang="fi-FI" sz="1600" kern="1200" dirty="0">
                          <a:solidFill>
                            <a:srgbClr val="000000"/>
                          </a:solidFill>
                          <a:latin typeface="Calibri"/>
                        </a:rPr>
                        <a:t>Turvallisuus</a:t>
                      </a:r>
                    </a:p>
                    <a:p>
                      <a:pPr marL="323999" lvl="1" indent="-285750">
                        <a:buSzPct val="100000"/>
                        <a:buFont typeface="Arial" pitchFamily="34"/>
                        <a:buChar char="•"/>
                      </a:pPr>
                      <a:r>
                        <a:rPr lang="fi-FI" sz="1600" kern="1200" dirty="0">
                          <a:solidFill>
                            <a:srgbClr val="000000"/>
                          </a:solidFill>
                          <a:latin typeface="Calibri"/>
                        </a:rPr>
                        <a:t>Palveluille ”kasvot”</a:t>
                      </a:r>
                    </a:p>
                    <a:p>
                      <a:pPr marL="323999" lvl="1" indent="-285750">
                        <a:buSzPct val="100000"/>
                        <a:buFont typeface="Arial" pitchFamily="34"/>
                        <a:buChar char="•"/>
                      </a:pPr>
                      <a:r>
                        <a:rPr lang="fi-FI" sz="1600" kern="1200" dirty="0">
                          <a:solidFill>
                            <a:srgbClr val="000000"/>
                          </a:solidFill>
                          <a:latin typeface="Calibri"/>
                        </a:rPr>
                        <a:t>Ikä ei ole este</a:t>
                      </a:r>
                    </a:p>
                    <a:p>
                      <a:pPr marL="323999" lvl="1" indent="-285750">
                        <a:buSzPct val="100000"/>
                        <a:buFont typeface="Arial" pitchFamily="34"/>
                        <a:buChar char="•"/>
                      </a:pPr>
                      <a:r>
                        <a:rPr lang="fi-FI" sz="1600" kern="1200" dirty="0">
                          <a:solidFill>
                            <a:srgbClr val="000000"/>
                          </a:solidFill>
                          <a:latin typeface="Calibri"/>
                        </a:rPr>
                        <a:t>Kiitollisuus, toivo, hyväksyminen, innostuminen ja innostaminen</a:t>
                      </a:r>
                    </a:p>
                    <a:p>
                      <a:pPr marL="323999" lvl="1" indent="-285750">
                        <a:buSzPct val="100000"/>
                        <a:buFont typeface="Arial" pitchFamily="34"/>
                        <a:buChar char="•"/>
                      </a:pPr>
                      <a:r>
                        <a:rPr lang="fi-FI" sz="1600" kern="1200" dirty="0">
                          <a:solidFill>
                            <a:srgbClr val="000000"/>
                          </a:solidFill>
                          <a:latin typeface="Calibri"/>
                        </a:rPr>
                        <a:t>Elämän perusasiat kunnossa</a:t>
                      </a:r>
                    </a:p>
                    <a:p>
                      <a:pPr marL="323999" lvl="1" indent="-285750">
                        <a:buSzPct val="100000"/>
                        <a:buFont typeface="Arial" pitchFamily="34"/>
                        <a:buChar char="•"/>
                      </a:pPr>
                      <a:r>
                        <a:rPr lang="fi-FI" sz="1600" kern="1200" dirty="0">
                          <a:solidFill>
                            <a:srgbClr val="000000"/>
                          </a:solidFill>
                          <a:latin typeface="+mn-lt"/>
                        </a:rPr>
                        <a:t>Kokoontumisia vielä enemmän, tapahtumat, keskustelukerhot, musiikki, liikunta, </a:t>
                      </a:r>
                      <a:r>
                        <a:rPr lang="fi-FI" sz="1600" kern="1200" dirty="0" err="1">
                          <a:solidFill>
                            <a:srgbClr val="000000"/>
                          </a:solidFill>
                          <a:latin typeface="+mn-lt"/>
                        </a:rPr>
                        <a:t>Tuttis</a:t>
                      </a:r>
                      <a:r>
                        <a:rPr lang="fi-FI" sz="1600" kern="1200" dirty="0">
                          <a:solidFill>
                            <a:srgbClr val="000000"/>
                          </a:solidFill>
                          <a:latin typeface="+mn-lt"/>
                        </a:rPr>
                        <a:t>, asukastuvat</a:t>
                      </a:r>
                    </a:p>
                    <a:p>
                      <a:pPr marL="323999" lvl="1" indent="-285750">
                        <a:buSzPct val="100000"/>
                        <a:buFont typeface="Arial" pitchFamily="34"/>
                        <a:buChar char="•"/>
                      </a:pPr>
                      <a:r>
                        <a:rPr lang="fi-FI" sz="1600" kern="1200" dirty="0">
                          <a:solidFill>
                            <a:srgbClr val="000000"/>
                          </a:solidFill>
                          <a:latin typeface="+mn-lt"/>
                        </a:rPr>
                        <a:t>Tervehtiminen, kuulumisten kysyminen</a:t>
                      </a:r>
                    </a:p>
                    <a:p>
                      <a:pPr marL="323999" lvl="1" indent="-285750">
                        <a:buSzPct val="100000"/>
                        <a:buFont typeface="Arial" pitchFamily="34"/>
                        <a:buChar char="•"/>
                      </a:pPr>
                      <a:r>
                        <a:rPr lang="fi-FI" sz="1600" kern="1200" dirty="0">
                          <a:solidFill>
                            <a:srgbClr val="000000"/>
                          </a:solidFill>
                          <a:latin typeface="+mn-lt"/>
                        </a:rPr>
                        <a:t>Kulttuurikahvilatoiminta</a:t>
                      </a: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0"/>
                        </a:spcAft>
                        <a:buNone/>
                        <a:tabLst/>
                      </a:pPr>
                      <a:r>
                        <a:rPr lang="fi-FI" sz="1600" b="0" i="0" u="none" strike="noStrike" dirty="0">
                          <a:solidFill>
                            <a:srgbClr val="000000"/>
                          </a:solidFill>
                          <a:latin typeface="Calibri" pitchFamily="34"/>
                        </a:rPr>
                        <a:t>Osallistavan budjetoinnin (puistoruokailu, istutustalkoot)ja muiden tapahtumien kautta mielen hyvinvoinnin tuki</a:t>
                      </a:r>
                    </a:p>
                    <a:p>
                      <a:pPr marL="0" marR="0" lvl="0" indent="0" algn="l" defTabSz="914400" rtl="0" fontAlgn="auto" hangingPunct="1">
                        <a:lnSpc>
                          <a:spcPct val="106000"/>
                        </a:lnSpc>
                        <a:spcBef>
                          <a:spcPts val="0"/>
                        </a:spcBef>
                        <a:spcAft>
                          <a:spcPts val="0"/>
                        </a:spcAft>
                        <a:buNone/>
                        <a:tabLst/>
                      </a:pPr>
                      <a:endParaRPr lang="fi-FI" sz="1600" b="0" i="0" u="none" strike="noStrike" dirty="0">
                        <a:solidFill>
                          <a:srgbClr val="000000"/>
                        </a:solidFill>
                        <a:latin typeface="Calibri" pitchFamily="34"/>
                      </a:endParaRPr>
                    </a:p>
                    <a:p>
                      <a:pPr marL="0" marR="0" lvl="0" indent="0" algn="l" defTabSz="914400" rtl="0" eaLnBrk="1" fontAlgn="auto" latinLnBrk="0" hangingPunct="1">
                        <a:lnSpc>
                          <a:spcPct val="106000"/>
                        </a:lnSpc>
                        <a:spcBef>
                          <a:spcPts val="0"/>
                        </a:spcBef>
                        <a:spcAft>
                          <a:spcPts val="0"/>
                        </a:spcAft>
                        <a:buClrTx/>
                        <a:buSzTx/>
                        <a:buFontTx/>
                        <a:buNone/>
                        <a:tabLst/>
                        <a:defRPr/>
                      </a:pPr>
                      <a:r>
                        <a:rPr lang="fi-FI" sz="1600" b="0" dirty="0">
                          <a:latin typeface="Calibri" pitchFamily="34"/>
                          <a:ea typeface="Calibri" pitchFamily="34"/>
                          <a:cs typeface="Calibri" pitchFamily="34"/>
                        </a:rPr>
                        <a:t>Kulttuuripolku 2024,  myös laitosasumiseen </a:t>
                      </a:r>
                    </a:p>
                    <a:p>
                      <a:pPr marL="0" marR="0" lvl="0" indent="0" algn="l" defTabSz="914400" rtl="0" fontAlgn="auto" hangingPunct="1">
                        <a:lnSpc>
                          <a:spcPct val="106000"/>
                        </a:lnSpc>
                        <a:spcBef>
                          <a:spcPts val="0"/>
                        </a:spcBef>
                        <a:spcAft>
                          <a:spcPts val="0"/>
                        </a:spcAft>
                        <a:buNone/>
                        <a:tabLst/>
                      </a:pPr>
                      <a:endParaRPr lang="fi-FI" sz="1800" b="0" i="0" u="none" strike="noStrike" dirty="0">
                        <a:solidFill>
                          <a:srgbClr val="000000"/>
                        </a:solidFill>
                        <a:latin typeface="Calibri" pitchFamily="34"/>
                      </a:endParaRPr>
                    </a:p>
                  </a:txBody>
                  <a:tcPr marL="68580" marR="68580" marT="0" marB="0"/>
                </a:tc>
                <a:extLst>
                  <a:ext uri="{0D108BD9-81ED-4DB2-BD59-A6C34878D82A}">
                    <a16:rowId xmlns:a16="http://schemas.microsoft.com/office/drawing/2014/main" val="4190809950"/>
                  </a:ext>
                </a:extLst>
              </a:tr>
              <a:tr h="1385974">
                <a:tc>
                  <a:txBody>
                    <a:bodyPr/>
                    <a:lstStyle/>
                    <a:p>
                      <a:pPr lvl="0" algn="l">
                        <a:lnSpc>
                          <a:spcPct val="106000"/>
                        </a:lnSpc>
                        <a:spcAft>
                          <a:spcPts val="800"/>
                        </a:spcAft>
                      </a:pPr>
                      <a:r>
                        <a:rPr lang="fi-FI" sz="1800" b="1" dirty="0">
                          <a:solidFill>
                            <a:srgbClr val="000000"/>
                          </a:solidFill>
                          <a:highlight>
                            <a:srgbClr val="FFFF00"/>
                          </a:highlight>
                          <a:latin typeface="Calibri"/>
                          <a:ea typeface="Calibri" pitchFamily="34"/>
                          <a:cs typeface="Times New Roman" pitchFamily="18"/>
                        </a:rPr>
                        <a:t>Minäpystyvyys</a:t>
                      </a:r>
                    </a:p>
                    <a:p>
                      <a:pPr lvl="0" algn="l">
                        <a:lnSpc>
                          <a:spcPct val="106000"/>
                        </a:lnSpc>
                        <a:spcAft>
                          <a:spcPts val="800"/>
                        </a:spcAft>
                      </a:pPr>
                      <a:r>
                        <a:rPr lang="fi-FI" sz="1800" b="0" i="0" u="none" strike="noStrike" kern="1200" baseline="0" dirty="0">
                          <a:solidFill>
                            <a:srgbClr val="000000"/>
                          </a:solidFill>
                          <a:latin typeface="Calibri"/>
                          <a:cs typeface="Times New Roman" pitchFamily="18"/>
                        </a:rPr>
                        <a:t>E</a:t>
                      </a:r>
                      <a:r>
                        <a:rPr lang="fi-FI" sz="1800" b="0" i="0" u="none" strike="noStrike" kern="1200" baseline="0" dirty="0">
                          <a:solidFill>
                            <a:srgbClr val="000000"/>
                          </a:solidFill>
                          <a:latin typeface="Calibri"/>
                        </a:rPr>
                        <a:t>linympäristö tukee mielenterveyttä erilaisissa elämäntilanteissa</a:t>
                      </a:r>
                      <a:endParaRPr lang="fi-FI" sz="1800" b="1" dirty="0">
                        <a:solidFill>
                          <a:srgbClr val="000000"/>
                        </a:solidFill>
                        <a:latin typeface="Calibri"/>
                        <a:ea typeface="Calibri" pitchFamily="34"/>
                        <a:cs typeface="Times New Roman" pitchFamily="18"/>
                      </a:endParaRPr>
                    </a:p>
                  </a:txBody>
                  <a:tcPr marL="68580" marR="68580" marT="0" marB="0"/>
                </a:tc>
                <a:tc>
                  <a:txBody>
                    <a:bodyPr/>
                    <a:lstStyle/>
                    <a:p>
                      <a:pPr marL="285750" lvl="0" indent="-285750">
                        <a:lnSpc>
                          <a:spcPct val="106000"/>
                        </a:lnSpc>
                        <a:spcAft>
                          <a:spcPts val="800"/>
                        </a:spcAft>
                        <a:buSzPct val="100000"/>
                        <a:buFont typeface="Arial" pitchFamily="34"/>
                        <a:buChar char="•"/>
                      </a:pPr>
                      <a:r>
                        <a:rPr lang="fi-FI" sz="1600" kern="1200" dirty="0">
                          <a:solidFill>
                            <a:srgbClr val="000000"/>
                          </a:solidFill>
                          <a:latin typeface="Calibri"/>
                        </a:rPr>
                        <a:t>Helpot vaikuttamistavat</a:t>
                      </a:r>
                    </a:p>
                    <a:p>
                      <a:pPr marL="285750" lvl="0" indent="-285750">
                        <a:lnSpc>
                          <a:spcPct val="100000"/>
                        </a:lnSpc>
                        <a:spcAft>
                          <a:spcPts val="800"/>
                        </a:spcAft>
                        <a:buSzPct val="100000"/>
                        <a:buFont typeface="Arial" pitchFamily="34"/>
                        <a:buChar char="•"/>
                      </a:pPr>
                      <a:r>
                        <a:rPr lang="fi-FI" sz="1600" kern="1200" dirty="0">
                          <a:solidFill>
                            <a:srgbClr val="000000"/>
                          </a:solidFill>
                          <a:latin typeface="Calibri"/>
                        </a:rPr>
                        <a:t>Kuntalaisaloitteet</a:t>
                      </a:r>
                    </a:p>
                    <a:p>
                      <a:pPr marL="285750" lvl="0" indent="-285750">
                        <a:lnSpc>
                          <a:spcPct val="106000"/>
                        </a:lnSpc>
                        <a:spcAft>
                          <a:spcPts val="800"/>
                        </a:spcAft>
                        <a:buSzPct val="100000"/>
                        <a:buFont typeface="Arial" pitchFamily="34"/>
                        <a:buChar char="•"/>
                      </a:pPr>
                      <a:r>
                        <a:rPr lang="fi-FI" sz="1600" kern="1200" dirty="0">
                          <a:solidFill>
                            <a:srgbClr val="000000"/>
                          </a:solidFill>
                          <a:latin typeface="Calibri"/>
                        </a:rPr>
                        <a:t>Osallistava budjetointi (OSBU)</a:t>
                      </a:r>
                      <a:endParaRPr lang="fi-FI" sz="1800" kern="1200" dirty="0">
                        <a:solidFill>
                          <a:srgbClr val="000000"/>
                        </a:solidFill>
                        <a:latin typeface="Calibri"/>
                      </a:endParaRPr>
                    </a:p>
                  </a:txBody>
                  <a:tcPr marL="68580" marR="68580" marT="0" marB="0">
                    <a:solidFill>
                      <a:srgbClr val="FFF2CC"/>
                    </a:solidFill>
                  </a:tcPr>
                </a:tc>
                <a:tc>
                  <a:txBody>
                    <a:bodyPr/>
                    <a:lstStyle/>
                    <a:p>
                      <a:pPr lvl="0">
                        <a:lnSpc>
                          <a:spcPct val="106000"/>
                        </a:lnSpc>
                        <a:spcAft>
                          <a:spcPts val="800"/>
                        </a:spcAft>
                      </a:pPr>
                      <a:r>
                        <a:rPr lang="fi-FI" sz="1600" dirty="0">
                          <a:solidFill>
                            <a:srgbClr val="000000"/>
                          </a:solidFill>
                          <a:latin typeface="Calibri"/>
                          <a:ea typeface="Calibri" pitchFamily="34"/>
                          <a:cs typeface="Times New Roman" pitchFamily="18"/>
                        </a:rPr>
                        <a:t>Osallistava budjetointi toteutunut</a:t>
                      </a:r>
                    </a:p>
                    <a:p>
                      <a:pPr lvl="0">
                        <a:lnSpc>
                          <a:spcPct val="106000"/>
                        </a:lnSpc>
                        <a:spcAft>
                          <a:spcPts val="800"/>
                        </a:spcAft>
                      </a:pPr>
                      <a:r>
                        <a:rPr lang="fi-FI" sz="1600" dirty="0">
                          <a:solidFill>
                            <a:srgbClr val="000000"/>
                          </a:solidFill>
                          <a:latin typeface="Calibri"/>
                          <a:ea typeface="Calibri" pitchFamily="34"/>
                          <a:cs typeface="Times New Roman" pitchFamily="18"/>
                        </a:rPr>
                        <a:t>Ikäihmisten hyvinvointikysely 6/2023</a:t>
                      </a:r>
                    </a:p>
                  </a:txBody>
                  <a:tcPr marL="68580" marR="68580" marT="0" marB="0"/>
                </a:tc>
                <a:extLst>
                  <a:ext uri="{0D108BD9-81ED-4DB2-BD59-A6C34878D82A}">
                    <a16:rowId xmlns:a16="http://schemas.microsoft.com/office/drawing/2014/main" val="166722828"/>
                  </a:ext>
                </a:extLst>
              </a:tr>
              <a:tr h="1248887">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Perheiden</a:t>
                      </a:r>
                      <a:r>
                        <a:rPr lang="fi-FI" sz="1800" b="1">
                          <a:solidFill>
                            <a:srgbClr val="000000"/>
                          </a:solidFill>
                          <a:latin typeface="Calibri"/>
                          <a:ea typeface="Calibri" pitchFamily="34"/>
                          <a:cs typeface="Times New Roman" pitchFamily="18"/>
                        </a:rPr>
                        <a:t> </a:t>
                      </a:r>
                      <a:r>
                        <a:rPr lang="fi-FI" sz="1800" b="1">
                          <a:solidFill>
                            <a:srgbClr val="000000"/>
                          </a:solidFill>
                          <a:highlight>
                            <a:srgbClr val="FFFF00"/>
                          </a:highlight>
                          <a:latin typeface="Calibri"/>
                          <a:ea typeface="Calibri" pitchFamily="34"/>
                          <a:cs typeface="Times New Roman" pitchFamily="18"/>
                        </a:rPr>
                        <a:t>hyvinvointi</a:t>
                      </a:r>
                      <a:endParaRPr lang="fi-FI" sz="1800">
                        <a:solidFill>
                          <a:srgbClr val="000000"/>
                        </a:solidFill>
                        <a:highlight>
                          <a:srgbClr val="FFFF00"/>
                        </a:highlight>
                        <a:latin typeface="Calibri"/>
                        <a:ea typeface="Calibri" pitchFamily="34"/>
                        <a:cs typeface="Times New Roman" pitchFamily="18"/>
                      </a:endParaRPr>
                    </a:p>
                  </a:txBody>
                  <a:tcPr marL="68580" marR="68580" marT="0" marB="0"/>
                </a:tc>
                <a:tc>
                  <a:txBody>
                    <a:bodyPr/>
                    <a:lstStyle/>
                    <a:p>
                      <a:pPr lvl="0">
                        <a:lnSpc>
                          <a:spcPct val="106000"/>
                        </a:lnSpc>
                        <a:spcAft>
                          <a:spcPts val="800"/>
                        </a:spcAft>
                      </a:pPr>
                      <a:endParaRPr lang="fi-FI" sz="1800" b="0" i="0" u="none" strike="noStrike" kern="1200" baseline="0" dirty="0">
                        <a:solidFill>
                          <a:srgbClr val="000000"/>
                        </a:solidFill>
                        <a:latin typeface="Calibri"/>
                      </a:endParaRPr>
                    </a:p>
                    <a:p>
                      <a:pPr lvl="0">
                        <a:lnSpc>
                          <a:spcPct val="106000"/>
                        </a:lnSpc>
                        <a:spcAft>
                          <a:spcPts val="800"/>
                        </a:spcAft>
                      </a:pPr>
                      <a:endParaRPr lang="fi-FI" sz="1800" b="0" i="0" u="none" strike="noStrike" kern="1200" baseline="0" dirty="0">
                        <a:solidFill>
                          <a:srgbClr val="000000"/>
                        </a:solidFill>
                        <a:latin typeface="Calibri"/>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endParaRPr lang="fi-FI" sz="1800" dirty="0">
                        <a:solidFill>
                          <a:srgbClr val="000000"/>
                        </a:solidFill>
                        <a:latin typeface="Calibri"/>
                        <a:ea typeface="Calibri" pitchFamily="34"/>
                        <a:cs typeface="Times New Roman" pitchFamily="18"/>
                      </a:endParaRPr>
                    </a:p>
                  </a:txBody>
                  <a:tcPr marL="68580" marR="68580" marT="0" marB="0"/>
                </a:tc>
                <a:extLst>
                  <a:ext uri="{0D108BD9-81ED-4DB2-BD59-A6C34878D82A}">
                    <a16:rowId xmlns:a16="http://schemas.microsoft.com/office/drawing/2014/main" val="304406594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DDC0008A-CD6F-92B7-D57A-33A751CEEFD5}"/>
              </a:ext>
            </a:extLst>
          </p:cNvPr>
          <p:cNvGraphicFramePr>
            <a:graphicFrameLocks noGrp="1"/>
          </p:cNvGraphicFramePr>
          <p:nvPr>
            <p:extLst>
              <p:ext uri="{D42A27DB-BD31-4B8C-83A1-F6EECF244321}">
                <p14:modId xmlns:p14="http://schemas.microsoft.com/office/powerpoint/2010/main" val="4044314024"/>
              </p:ext>
            </p:extLst>
          </p:nvPr>
        </p:nvGraphicFramePr>
        <p:xfrm>
          <a:off x="28584" y="78290"/>
          <a:ext cx="12163420" cy="5957190"/>
        </p:xfrm>
        <a:graphic>
          <a:graphicData uri="http://schemas.openxmlformats.org/drawingml/2006/table">
            <a:tbl>
              <a:tblPr firstRow="1" bandRow="1">
                <a:effectLst/>
                <a:tableStyleId>{5940675A-B579-460E-94D1-54222C63F5DA}</a:tableStyleId>
              </a:tblPr>
              <a:tblGrid>
                <a:gridCol w="2890893">
                  <a:extLst>
                    <a:ext uri="{9D8B030D-6E8A-4147-A177-3AD203B41FA5}">
                      <a16:colId xmlns:a16="http://schemas.microsoft.com/office/drawing/2014/main" val="94980249"/>
                    </a:ext>
                  </a:extLst>
                </a:gridCol>
                <a:gridCol w="4340647">
                  <a:extLst>
                    <a:ext uri="{9D8B030D-6E8A-4147-A177-3AD203B41FA5}">
                      <a16:colId xmlns:a16="http://schemas.microsoft.com/office/drawing/2014/main" val="1197718332"/>
                    </a:ext>
                  </a:extLst>
                </a:gridCol>
                <a:gridCol w="4931880">
                  <a:extLst>
                    <a:ext uri="{9D8B030D-6E8A-4147-A177-3AD203B41FA5}">
                      <a16:colId xmlns:a16="http://schemas.microsoft.com/office/drawing/2014/main" val="2804084266"/>
                    </a:ext>
                  </a:extLst>
                </a:gridCol>
              </a:tblGrid>
              <a:tr h="489844">
                <a:tc>
                  <a:txBody>
                    <a:bodyPr/>
                    <a:lstStyle/>
                    <a:p>
                      <a:pPr lvl="0"/>
                      <a:r>
                        <a:rPr lang="fi-FI" sz="1800" b="1">
                          <a:solidFill>
                            <a:srgbClr val="000000"/>
                          </a:solidFill>
                          <a:latin typeface="Calibri"/>
                        </a:rPr>
                        <a:t>Hyte-tavoite 2021-2025</a:t>
                      </a:r>
                    </a:p>
                  </a:txBody>
                  <a:tcPr>
                    <a:solidFill>
                      <a:srgbClr val="FFC000"/>
                    </a:solidFill>
                  </a:tcPr>
                </a:tc>
                <a:tc>
                  <a:txBody>
                    <a:bodyPr/>
                    <a:lstStyle/>
                    <a:p>
                      <a:pPr lvl="0"/>
                      <a:r>
                        <a:rPr lang="fi-FI" sz="1800" b="1">
                          <a:solidFill>
                            <a:srgbClr val="000000"/>
                          </a:solidFill>
                          <a:latin typeface="Calibri"/>
                        </a:rPr>
                        <a:t>Toimenpiteitä</a:t>
                      </a:r>
                    </a:p>
                    <a:p>
                      <a:pPr lvl="0"/>
                      <a:r>
                        <a:rPr lang="fi-FI" sz="1800" b="1">
                          <a:solidFill>
                            <a:srgbClr val="000000"/>
                          </a:solidFill>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1800" b="1" dirty="0">
                          <a:solidFill>
                            <a:srgbClr val="000000"/>
                          </a:solidFill>
                          <a:latin typeface="Calibri"/>
                          <a:ea typeface="Calibri" pitchFamily="34"/>
                          <a:cs typeface="Times New Roman" pitchFamily="18"/>
                        </a:rPr>
                        <a:t>Toteutunutta 2022-2023</a:t>
                      </a:r>
                    </a:p>
                  </a:txBody>
                  <a:tcPr>
                    <a:solidFill>
                      <a:srgbClr val="FFC000"/>
                    </a:solidFill>
                  </a:tcPr>
                </a:tc>
                <a:extLst>
                  <a:ext uri="{0D108BD9-81ED-4DB2-BD59-A6C34878D82A}">
                    <a16:rowId xmlns:a16="http://schemas.microsoft.com/office/drawing/2014/main" val="2565509476"/>
                  </a:ext>
                </a:extLst>
              </a:tr>
              <a:tr h="1151933">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Hyvinvointia luonnosta</a:t>
                      </a:r>
                    </a:p>
                  </a:txBody>
                  <a:tcPr marL="68580" marR="68580" marT="0" marB="0"/>
                </a:tc>
                <a:tc>
                  <a:txBody>
                    <a:bodyPr/>
                    <a:lstStyle/>
                    <a:p>
                      <a:pPr marL="285750" marR="0" lvl="0" indent="-285750" algn="l" defTabSz="914400" rtl="0" fontAlgn="auto" hangingPunct="1">
                        <a:lnSpc>
                          <a:spcPct val="106000"/>
                        </a:lnSpc>
                        <a:spcBef>
                          <a:spcPts val="0"/>
                        </a:spcBef>
                        <a:spcAft>
                          <a:spcPts val="800"/>
                        </a:spcAft>
                        <a:buFont typeface="Arial" panose="020B0604020202020204" pitchFamily="34" charset="0"/>
                        <a:buChar char="•"/>
                        <a:tabLst/>
                      </a:pPr>
                      <a:r>
                        <a:rPr lang="fi-FI" sz="1600" dirty="0">
                          <a:solidFill>
                            <a:srgbClr val="000000"/>
                          </a:solidFill>
                          <a:latin typeface="+mn-lt"/>
                          <a:ea typeface="Calibri" pitchFamily="34"/>
                          <a:cs typeface="Times New Roman" pitchFamily="18"/>
                        </a:rPr>
                        <a:t>Vesistön hyödyntäminen</a:t>
                      </a:r>
                    </a:p>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lang="fi-FI" sz="1600" dirty="0"/>
                        <a:t>Tapahtumia alppiruusupuistoon</a:t>
                      </a:r>
                      <a:endParaRPr lang="fi-FI" sz="1600" dirty="0">
                        <a:solidFill>
                          <a:srgbClr val="000000"/>
                        </a:solidFill>
                        <a:latin typeface="+mn-lt"/>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endParaRPr lang="fi-FI" sz="16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endParaRPr lang="fi-FI" sz="16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endParaRPr lang="fi-FI" sz="16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endParaRPr lang="fi-FI" sz="16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endParaRPr lang="fi-FI" sz="1600" dirty="0">
                        <a:solidFill>
                          <a:srgbClr val="000000"/>
                        </a:solidFill>
                        <a:latin typeface="Calibri"/>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dirty="0">
                          <a:solidFill>
                            <a:srgbClr val="000000"/>
                          </a:solidFill>
                          <a:latin typeface="Calibri"/>
                          <a:ea typeface="Calibri" pitchFamily="34"/>
                          <a:cs typeface="Times New Roman" pitchFamily="18"/>
                        </a:rPr>
                        <a:t>Penkkireitit 2023</a:t>
                      </a:r>
                    </a:p>
                    <a:p>
                      <a:pPr marL="0" marR="0" lvl="0" indent="0" algn="l" defTabSz="914400" rtl="0" fontAlgn="auto" hangingPunct="1">
                        <a:lnSpc>
                          <a:spcPct val="106000"/>
                        </a:lnSpc>
                        <a:spcBef>
                          <a:spcPts val="0"/>
                        </a:spcBef>
                        <a:spcAft>
                          <a:spcPts val="800"/>
                        </a:spcAft>
                        <a:buNone/>
                        <a:tabLst/>
                      </a:pPr>
                      <a:r>
                        <a:rPr lang="fi-FI" sz="1600" dirty="0">
                          <a:solidFill>
                            <a:srgbClr val="000000"/>
                          </a:solidFill>
                          <a:latin typeface="Calibri"/>
                          <a:ea typeface="Calibri" pitchFamily="34"/>
                          <a:cs typeface="Times New Roman" pitchFamily="18"/>
                        </a:rPr>
                        <a:t>Jyrängön esteetön rantareitti 2023</a:t>
                      </a:r>
                    </a:p>
                    <a:p>
                      <a:pPr marL="0" marR="0" lvl="0" indent="0" algn="l" defTabSz="914400" rtl="0" fontAlgn="auto" hangingPunct="1">
                        <a:lnSpc>
                          <a:spcPct val="106000"/>
                        </a:lnSpc>
                        <a:spcBef>
                          <a:spcPts val="0"/>
                        </a:spcBef>
                        <a:spcAft>
                          <a:spcPts val="800"/>
                        </a:spcAft>
                        <a:buNone/>
                        <a:tabLst/>
                      </a:pPr>
                      <a:r>
                        <a:rPr lang="fi-FI" sz="1600" dirty="0">
                          <a:solidFill>
                            <a:srgbClr val="000000"/>
                          </a:solidFill>
                          <a:latin typeface="Calibri"/>
                          <a:ea typeface="Calibri" pitchFamily="34"/>
                          <a:cs typeface="Times New Roman" pitchFamily="18"/>
                        </a:rPr>
                        <a:t>Ulkoilu- ja luontoreitit. Karttoja olemassa ulkoiluun kävellen ja pyöräillen. </a:t>
                      </a:r>
                    </a:p>
                  </a:txBody>
                  <a:tcPr marL="68580" marR="68580" marT="0" marB="0"/>
                </a:tc>
                <a:extLst>
                  <a:ext uri="{0D108BD9-81ED-4DB2-BD59-A6C34878D82A}">
                    <a16:rowId xmlns:a16="http://schemas.microsoft.com/office/drawing/2014/main" val="2340520186"/>
                  </a:ext>
                </a:extLst>
              </a:tr>
              <a:tr h="2632045">
                <a:tc>
                  <a:txBody>
                    <a:bodyPr/>
                    <a:lstStyle/>
                    <a:p>
                      <a:pPr lvl="0">
                        <a:lnSpc>
                          <a:spcPct val="106000"/>
                        </a:lnSpc>
                        <a:spcAft>
                          <a:spcPts val="800"/>
                        </a:spcAft>
                      </a:pPr>
                      <a:r>
                        <a:rPr lang="fi-FI" sz="1800" b="1">
                          <a:solidFill>
                            <a:srgbClr val="000000"/>
                          </a:solidFill>
                          <a:highlight>
                            <a:srgbClr val="FFFF00"/>
                          </a:highlight>
                          <a:latin typeface="Calibri"/>
                          <a:ea typeface="Calibri" pitchFamily="34"/>
                          <a:cs typeface="Times New Roman" pitchFamily="18"/>
                        </a:rPr>
                        <a:t>Yksinäisyyden ja ulkopuolisuuden tunteen väheneminen</a:t>
                      </a:r>
                    </a:p>
                    <a:p>
                      <a:pPr marL="0" marR="0" lvl="0" indent="0" algn="l" defTabSz="914400" rtl="0" fontAlgn="auto" hangingPunct="1">
                        <a:lnSpc>
                          <a:spcPct val="106000"/>
                        </a:lnSpc>
                        <a:spcBef>
                          <a:spcPts val="0"/>
                        </a:spcBef>
                        <a:spcAft>
                          <a:spcPts val="800"/>
                        </a:spcAft>
                        <a:buNone/>
                        <a:tabLst/>
                      </a:pPr>
                      <a:r>
                        <a:rPr lang="fi-FI" sz="1800">
                          <a:solidFill>
                            <a:srgbClr val="000000"/>
                          </a:solidFill>
                          <a:latin typeface="Calibri"/>
                          <a:ea typeface="Calibri" pitchFamily="34"/>
                          <a:cs typeface="Times New Roman" pitchFamily="18"/>
                        </a:rPr>
                        <a:t>Turvalliset lähisuhteet</a:t>
                      </a:r>
                    </a:p>
                    <a:p>
                      <a:pPr lvl="0">
                        <a:lnSpc>
                          <a:spcPct val="106000"/>
                        </a:lnSpc>
                        <a:spcAft>
                          <a:spcPts val="800"/>
                        </a:spcAft>
                      </a:pPr>
                      <a:r>
                        <a:rPr lang="fi-FI" sz="1800">
                          <a:solidFill>
                            <a:srgbClr val="000000"/>
                          </a:solidFill>
                          <a:latin typeface="Calibri" pitchFamily="34"/>
                          <a:ea typeface="Calibri" pitchFamily="34"/>
                          <a:cs typeface="Times New Roman" pitchFamily="18"/>
                        </a:rPr>
                        <a:t>Perhe- ja lähisuhdeväkivallan ehkäisy ja puheeksi ottaminen.</a:t>
                      </a:r>
                    </a:p>
                    <a:p>
                      <a:pPr lvl="0">
                        <a:lnSpc>
                          <a:spcPct val="106000"/>
                        </a:lnSpc>
                        <a:spcAft>
                          <a:spcPts val="800"/>
                        </a:spcAft>
                      </a:pPr>
                      <a:r>
                        <a:rPr lang="fi-FI" sz="1800">
                          <a:solidFill>
                            <a:srgbClr val="00B050"/>
                          </a:solidFill>
                          <a:latin typeface="Calibri" pitchFamily="34"/>
                          <a:ea typeface="Calibri" pitchFamily="34"/>
                          <a:cs typeface="Times New Roman" pitchFamily="18"/>
                        </a:rPr>
                        <a:t>Palautuminen koronaepidemiasta</a:t>
                      </a:r>
                      <a:endParaRPr lang="fi-FI" sz="1800" b="1">
                        <a:solidFill>
                          <a:srgbClr val="00B050"/>
                        </a:solidFill>
                        <a:latin typeface="Calibri"/>
                        <a:ea typeface="Calibri" pitchFamily="34"/>
                        <a:cs typeface="Times New Roman" pitchFamily="18"/>
                      </a:endParaRPr>
                    </a:p>
                  </a:txBody>
                  <a:tcPr marL="68580" marR="68580" marT="0" marB="0"/>
                </a:tc>
                <a:tc>
                  <a:txBody>
                    <a:bodyPr/>
                    <a:lstStyle/>
                    <a:p>
                      <a:pPr lvl="0">
                        <a:lnSpc>
                          <a:spcPct val="106000"/>
                        </a:lnSpc>
                        <a:spcAft>
                          <a:spcPts val="800"/>
                        </a:spcAft>
                      </a:pPr>
                      <a:endParaRPr lang="fi-FI" sz="1600">
                        <a:solidFill>
                          <a:srgbClr val="000000"/>
                        </a:solidFill>
                        <a:latin typeface="Calibri"/>
                        <a:ea typeface="Calibri" pitchFamily="34"/>
                        <a:cs typeface="Times New Roman" pitchFamily="18"/>
                      </a:endParaRPr>
                    </a:p>
                  </a:txBody>
                  <a:tcPr marL="68580" marR="68580" marT="0" marB="0">
                    <a:solidFill>
                      <a:srgbClr val="FFF2CC"/>
                    </a:solidFill>
                  </a:tcPr>
                </a:tc>
                <a:tc>
                  <a:txBody>
                    <a:bodyPr/>
                    <a:lstStyle/>
                    <a:p>
                      <a:pPr lvl="0">
                        <a:lnSpc>
                          <a:spcPct val="106000"/>
                        </a:lnSpc>
                        <a:spcAft>
                          <a:spcPts val="800"/>
                        </a:spcAft>
                      </a:pPr>
                      <a:r>
                        <a:rPr lang="fi-FI" sz="1600" b="0" dirty="0">
                          <a:solidFill>
                            <a:srgbClr val="000000"/>
                          </a:solidFill>
                          <a:latin typeface="Calibri"/>
                          <a:ea typeface="Calibri" pitchFamily="34"/>
                          <a:cs typeface="Times New Roman" pitchFamily="18"/>
                        </a:rPr>
                        <a:t>Etsivä vanhustyö + moni muukin toiminta</a:t>
                      </a:r>
                    </a:p>
                  </a:txBody>
                  <a:tcPr marL="68580" marR="68580" marT="0" marB="0"/>
                </a:tc>
                <a:extLst>
                  <a:ext uri="{0D108BD9-81ED-4DB2-BD59-A6C34878D82A}">
                    <a16:rowId xmlns:a16="http://schemas.microsoft.com/office/drawing/2014/main" val="3350476744"/>
                  </a:ext>
                </a:extLst>
              </a:tr>
            </a:tbl>
          </a:graphicData>
        </a:graphic>
      </p:graphicFrame>
      <p:sp>
        <p:nvSpPr>
          <p:cNvPr id="3" name="Alatunnisteen paikkamerkki 2">
            <a:extLst>
              <a:ext uri="{FF2B5EF4-FFF2-40B4-BE49-F238E27FC236}">
                <a16:creationId xmlns:a16="http://schemas.microsoft.com/office/drawing/2014/main" id="{596CA3D8-4491-D859-9834-F9E76055BA8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E894E6-27CD-B86D-A1FD-0E39D975D380}"/>
              </a:ext>
            </a:extLst>
          </p:cNvPr>
          <p:cNvSpPr txBox="1">
            <a:spLocks noGrp="1"/>
          </p:cNvSpPr>
          <p:nvPr>
            <p:ph type="title"/>
          </p:nvPr>
        </p:nvSpPr>
        <p:spPr>
          <a:xfrm>
            <a:off x="316784" y="697988"/>
            <a:ext cx="11558427" cy="4034424"/>
          </a:xfrm>
          <a:solidFill>
            <a:srgbClr val="002060"/>
          </a:solidFill>
        </p:spPr>
        <p:txBody>
          <a:bodyPr anchorCtr="1"/>
          <a:lstStyle/>
          <a:p>
            <a:pPr lvl="0" algn="ctr"/>
            <a:r>
              <a:rPr lang="fi-FI" sz="8000">
                <a:solidFill>
                  <a:srgbClr val="FFFFFF"/>
                </a:solidFill>
                <a:latin typeface="Besom 2" pitchFamily="2"/>
              </a:rPr>
              <a:t>3. Asukkaat, osallisuus ja toimijoiden välinen yhteistyö</a:t>
            </a:r>
            <a:endParaRPr lang="fi-FI" sz="8000">
              <a:solidFill>
                <a:srgbClr val="FFFFFF"/>
              </a:solidFill>
              <a:latin typeface="Calibri"/>
            </a:endParaRPr>
          </a:p>
        </p:txBody>
      </p:sp>
      <p:sp>
        <p:nvSpPr>
          <p:cNvPr id="3" name="Alatunnisteen paikkamerkki 3">
            <a:extLst>
              <a:ext uri="{FF2B5EF4-FFF2-40B4-BE49-F238E27FC236}">
                <a16:creationId xmlns:a16="http://schemas.microsoft.com/office/drawing/2014/main" id="{618B1B27-1DC1-9949-DA7A-FD3053A6566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i-FI" sz="1200" b="0" i="0" u="none" strike="noStrike" kern="1200" cap="none" spc="0" normalizeH="0" baseline="0" noProof="0">
                <a:ln>
                  <a:noFill/>
                </a:ln>
                <a:solidFill>
                  <a:srgbClr val="898989"/>
                </a:solidFill>
                <a:effectLst/>
                <a:uLnTx/>
                <a:uFillTx/>
                <a:latin typeface="Calibri"/>
                <a:ea typeface="+mn-ea"/>
                <a:cs typeface="+mn-cs"/>
              </a:rPr>
              <a:t>Luonnos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4">
            <a:extLst>
              <a:ext uri="{FF2B5EF4-FFF2-40B4-BE49-F238E27FC236}">
                <a16:creationId xmlns:a16="http://schemas.microsoft.com/office/drawing/2014/main" id="{A47C0E96-B7D2-9A8A-1058-E2D492592A6C}"/>
              </a:ext>
            </a:extLst>
          </p:cNvPr>
          <p:cNvGraphicFramePr>
            <a:graphicFrameLocks noGrp="1"/>
          </p:cNvGraphicFramePr>
          <p:nvPr>
            <p:extLst>
              <p:ext uri="{D42A27DB-BD31-4B8C-83A1-F6EECF244321}">
                <p14:modId xmlns:p14="http://schemas.microsoft.com/office/powerpoint/2010/main" val="2815793825"/>
              </p:ext>
            </p:extLst>
          </p:nvPr>
        </p:nvGraphicFramePr>
        <p:xfrm>
          <a:off x="11155" y="0"/>
          <a:ext cx="12169693" cy="6916152"/>
        </p:xfrm>
        <a:graphic>
          <a:graphicData uri="http://schemas.openxmlformats.org/drawingml/2006/table">
            <a:tbl>
              <a:tblPr firstRow="1" bandRow="1">
                <a:effectLst/>
                <a:tableStyleId>{5940675A-B579-460E-94D1-54222C63F5DA}</a:tableStyleId>
              </a:tblPr>
              <a:tblGrid>
                <a:gridCol w="3106655">
                  <a:extLst>
                    <a:ext uri="{9D8B030D-6E8A-4147-A177-3AD203B41FA5}">
                      <a16:colId xmlns:a16="http://schemas.microsoft.com/office/drawing/2014/main" val="320012612"/>
                    </a:ext>
                  </a:extLst>
                </a:gridCol>
                <a:gridCol w="3352803">
                  <a:extLst>
                    <a:ext uri="{9D8B030D-6E8A-4147-A177-3AD203B41FA5}">
                      <a16:colId xmlns:a16="http://schemas.microsoft.com/office/drawing/2014/main" val="1829316535"/>
                    </a:ext>
                  </a:extLst>
                </a:gridCol>
                <a:gridCol w="5710235">
                  <a:extLst>
                    <a:ext uri="{9D8B030D-6E8A-4147-A177-3AD203B41FA5}">
                      <a16:colId xmlns:a16="http://schemas.microsoft.com/office/drawing/2014/main" val="1554384539"/>
                    </a:ext>
                  </a:extLst>
                </a:gridCol>
              </a:tblGrid>
              <a:tr h="642887">
                <a:tc>
                  <a:txBody>
                    <a:bodyPr/>
                    <a:lstStyle/>
                    <a:p>
                      <a:pPr lvl="0"/>
                      <a:r>
                        <a:rPr lang="fi-FI" sz="2000" b="1">
                          <a:solidFill>
                            <a:srgbClr val="000000"/>
                          </a:solidFill>
                          <a:latin typeface="Calibri"/>
                        </a:rPr>
                        <a:t>Hyte-tavoite 2021-2025</a:t>
                      </a:r>
                    </a:p>
                  </a:txBody>
                  <a:tcPr>
                    <a:solidFill>
                      <a:srgbClr val="FFC000"/>
                    </a:solidFill>
                  </a:tcPr>
                </a:tc>
                <a:tc>
                  <a:txBody>
                    <a:bodyPr/>
                    <a:lstStyle/>
                    <a:p>
                      <a:pPr lvl="0"/>
                      <a:r>
                        <a:rPr lang="fi-FI" sz="2000" b="1">
                          <a:solidFill>
                            <a:srgbClr val="000000"/>
                          </a:solidFill>
                          <a:latin typeface="Calibri"/>
                        </a:rPr>
                        <a:t>Toimenpiteitä</a:t>
                      </a:r>
                    </a:p>
                    <a:p>
                      <a:pPr lvl="0"/>
                      <a:r>
                        <a:rPr lang="fi-FI" sz="2000" b="1">
                          <a:solidFill>
                            <a:srgbClr val="000000"/>
                          </a:solidFill>
                          <a:latin typeface="Calibri"/>
                        </a:rPr>
                        <a:t>(Päivittyy vuosittain)</a:t>
                      </a:r>
                    </a:p>
                  </a:txBody>
                  <a:tcPr>
                    <a:solidFill>
                      <a:srgbClr val="FFC000"/>
                    </a:solidFill>
                  </a:tcPr>
                </a:tc>
                <a:tc>
                  <a:txBody>
                    <a:bodyPr/>
                    <a:lstStyle/>
                    <a:p>
                      <a:pPr marL="0" marR="0" lvl="0" indent="0" algn="l" defTabSz="914400" rtl="0" fontAlgn="auto" hangingPunct="1">
                        <a:lnSpc>
                          <a:spcPct val="100000"/>
                        </a:lnSpc>
                        <a:spcBef>
                          <a:spcPts val="0"/>
                        </a:spcBef>
                        <a:spcAft>
                          <a:spcPts val="0"/>
                        </a:spcAft>
                        <a:buNone/>
                        <a:tabLst/>
                      </a:pPr>
                      <a:r>
                        <a:rPr lang="fi-FI" sz="2000" b="1" dirty="0">
                          <a:solidFill>
                            <a:srgbClr val="000000"/>
                          </a:solidFill>
                          <a:latin typeface="Calibri"/>
                          <a:ea typeface="Calibri" pitchFamily="34"/>
                          <a:cs typeface="Times New Roman" pitchFamily="18"/>
                        </a:rPr>
                        <a:t>Toteutunutta 2022-2023</a:t>
                      </a:r>
                    </a:p>
                  </a:txBody>
                  <a:tcPr>
                    <a:solidFill>
                      <a:srgbClr val="FFC000"/>
                    </a:solidFill>
                  </a:tcPr>
                </a:tc>
                <a:extLst>
                  <a:ext uri="{0D108BD9-81ED-4DB2-BD59-A6C34878D82A}">
                    <a16:rowId xmlns:a16="http://schemas.microsoft.com/office/drawing/2014/main" val="1201626727"/>
                  </a:ext>
                </a:extLst>
              </a:tr>
              <a:tr h="3801407">
                <a:tc>
                  <a:txBody>
                    <a:bodyPr/>
                    <a:lstStyle/>
                    <a:p>
                      <a:pPr lvl="0">
                        <a:lnSpc>
                          <a:spcPct val="106000"/>
                        </a:lnSpc>
                        <a:spcAft>
                          <a:spcPts val="800"/>
                        </a:spcAft>
                      </a:pPr>
                      <a:r>
                        <a:rPr lang="fi-FI" sz="1800" b="1">
                          <a:solidFill>
                            <a:srgbClr val="000000"/>
                          </a:solidFill>
                          <a:highlight>
                            <a:srgbClr val="FFFF00"/>
                          </a:highlight>
                          <a:latin typeface="Calibri" pitchFamily="34"/>
                          <a:ea typeface="Calibri" pitchFamily="34"/>
                          <a:cs typeface="Times New Roman" pitchFamily="18"/>
                        </a:rPr>
                        <a:t>Osallisuuden kokemus yhteisöissä ja verkostoissa</a:t>
                      </a:r>
                    </a:p>
                    <a:p>
                      <a:pPr lvl="0">
                        <a:lnSpc>
                          <a:spcPct val="106000"/>
                        </a:lnSpc>
                        <a:spcAft>
                          <a:spcPts val="800"/>
                        </a:spcAft>
                      </a:pPr>
                      <a:r>
                        <a:rPr lang="fi-FI" sz="1800">
                          <a:solidFill>
                            <a:srgbClr val="000000"/>
                          </a:solidFill>
                          <a:latin typeface="Calibri" pitchFamily="34"/>
                          <a:ea typeface="Calibri" pitchFamily="34"/>
                          <a:cs typeface="Times New Roman" pitchFamily="18"/>
                        </a:rPr>
                        <a:t>Joukkoon kuulumisen tunne</a:t>
                      </a:r>
                    </a:p>
                  </a:txBody>
                  <a:tcPr marL="68580" marR="68580" marT="0" marB="0"/>
                </a:tc>
                <a:tc>
                  <a:txBody>
                    <a:bodyPr/>
                    <a:lstStyle/>
                    <a:p>
                      <a:pPr marL="251999" lvl="1" indent="-285750">
                        <a:buSzPct val="100000"/>
                        <a:buFont typeface="Arial" pitchFamily="34"/>
                        <a:buChar char="•"/>
                      </a:pPr>
                      <a:r>
                        <a:rPr lang="fi-FI" sz="1600" kern="1200" dirty="0" err="1">
                          <a:solidFill>
                            <a:srgbClr val="000000"/>
                          </a:solidFill>
                          <a:latin typeface="Calibri"/>
                        </a:rPr>
                        <a:t>Jyränkölän</a:t>
                      </a:r>
                      <a:r>
                        <a:rPr lang="fi-FI" sz="1600" kern="1200" dirty="0">
                          <a:solidFill>
                            <a:srgbClr val="000000"/>
                          </a:solidFill>
                          <a:latin typeface="Calibri"/>
                        </a:rPr>
                        <a:t> ja seurakunnan toiminta sekä yhteistyö kaupungin kanssa</a:t>
                      </a:r>
                    </a:p>
                    <a:p>
                      <a:pPr marL="251999" lvl="1" indent="-285750">
                        <a:buSzPct val="100000"/>
                        <a:buFont typeface="Arial" pitchFamily="34"/>
                        <a:buChar char="•"/>
                      </a:pPr>
                      <a:r>
                        <a:rPr lang="fi-FI" sz="1600" kern="1200" dirty="0">
                          <a:solidFill>
                            <a:srgbClr val="000000"/>
                          </a:solidFill>
                          <a:latin typeface="Calibri"/>
                        </a:rPr>
                        <a:t>Korona-ajan puhelut ja Heinola hyppysissä -lehtinen koettiin hyväksi</a:t>
                      </a:r>
                    </a:p>
                    <a:p>
                      <a:pPr marL="251999" lvl="1" indent="-285750">
                        <a:buSzPct val="100000"/>
                        <a:buFont typeface="Arial" pitchFamily="34"/>
                        <a:buChar char="•"/>
                      </a:pPr>
                      <a:r>
                        <a:rPr lang="fi-FI" sz="1600" kern="1200" dirty="0">
                          <a:solidFill>
                            <a:srgbClr val="000000"/>
                          </a:solidFill>
                          <a:latin typeface="Calibri"/>
                        </a:rPr>
                        <a:t>Eriarvoisuutta (tulosteita kaivataan)</a:t>
                      </a:r>
                    </a:p>
                    <a:p>
                      <a:pPr marL="251999" lvl="1" indent="-285750">
                        <a:buSzPct val="100000"/>
                        <a:buFont typeface="Arial" pitchFamily="34"/>
                        <a:buChar char="•"/>
                      </a:pPr>
                      <a:r>
                        <a:rPr lang="fi-FI" sz="1600" kern="1200" dirty="0">
                          <a:solidFill>
                            <a:srgbClr val="000000"/>
                          </a:solidFill>
                          <a:latin typeface="Calibri"/>
                        </a:rPr>
                        <a:t>Yhteistyö toimialojen kesken</a:t>
                      </a:r>
                    </a:p>
                    <a:p>
                      <a:pPr marL="251999" lvl="1" indent="-285750">
                        <a:buSzPct val="100000"/>
                        <a:buFont typeface="Arial" pitchFamily="34"/>
                        <a:buChar char="•"/>
                      </a:pPr>
                      <a:r>
                        <a:rPr lang="fi-FI" sz="1600" kern="1200" dirty="0">
                          <a:solidFill>
                            <a:srgbClr val="000000"/>
                          </a:solidFill>
                          <a:latin typeface="Calibri"/>
                        </a:rPr>
                        <a:t>Spotin palvelut</a:t>
                      </a:r>
                    </a:p>
                    <a:p>
                      <a:pPr marL="251999" lvl="1" indent="-285750">
                        <a:buSzPct val="100000"/>
                        <a:buFont typeface="Arial" pitchFamily="34"/>
                        <a:buChar char="•"/>
                      </a:pPr>
                      <a:r>
                        <a:rPr lang="fi-FI" sz="1600" kern="1200" dirty="0">
                          <a:solidFill>
                            <a:srgbClr val="000000"/>
                          </a:solidFill>
                          <a:latin typeface="Calibri"/>
                        </a:rPr>
                        <a:t>Vanhusneuvoston rooli </a:t>
                      </a:r>
                    </a:p>
                    <a:p>
                      <a:pPr marL="251999" lvl="1" indent="-285750">
                        <a:buSzPct val="100000"/>
                        <a:buFont typeface="Arial" pitchFamily="34"/>
                        <a:buChar char="•"/>
                      </a:pPr>
                      <a:r>
                        <a:rPr lang="fi-FI" sz="1600" kern="1200" dirty="0">
                          <a:solidFill>
                            <a:srgbClr val="000000"/>
                          </a:solidFill>
                          <a:latin typeface="Calibri"/>
                        </a:rPr>
                        <a:t>Harrastukset ja kulttuuri</a:t>
                      </a:r>
                    </a:p>
                    <a:p>
                      <a:pPr marL="251999" marR="0" lvl="1" indent="-285750" algn="l" defTabSz="914400" rtl="0" eaLnBrk="1" fontAlgn="auto" latinLnBrk="0" hangingPunct="1">
                        <a:lnSpc>
                          <a:spcPct val="100000"/>
                        </a:lnSpc>
                        <a:spcBef>
                          <a:spcPts val="0"/>
                        </a:spcBef>
                        <a:spcAft>
                          <a:spcPts val="0"/>
                        </a:spcAft>
                        <a:buClrTx/>
                        <a:buSzPct val="100000"/>
                        <a:buFont typeface="Arial" pitchFamily="34"/>
                        <a:buChar char="•"/>
                        <a:tabLst/>
                        <a:defRPr/>
                      </a:pPr>
                      <a:r>
                        <a:rPr lang="fi-FI" sz="1600" dirty="0"/>
                        <a:t>Aina viestintä -&gt; tieto sisällöstä, markkinointi Hyppynen, Heinolan Uutiset, toisto, myös puheena</a:t>
                      </a: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rPr>
                        <a:t>Työskentely ikääntyneiden hyvinvointisuunnitelman rakentamiseksi käynnistyi vanhusneuvoston työpajassa.</a:t>
                      </a:r>
                      <a:endParaRPr lang="fi-FI" sz="1600" kern="1200" dirty="0">
                        <a:solidFill>
                          <a:srgbClr val="000000"/>
                        </a:solidFill>
                        <a:latin typeface="Calibri"/>
                        <a:ea typeface="Calibri" pitchFamily="34"/>
                        <a:cs typeface="Times New Roman" pitchFamily="18"/>
                      </a:endParaRP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Ikäihmisten kulttuuripolku käynnistyy 1/2024,  vahva tavoite osallisuuden lisäämisestä.</a:t>
                      </a: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Heinola hyppysissä laajentunut. Tiedottamista muutoin kuin verkon kautta lisätty. </a:t>
                      </a: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Tulosteet </a:t>
                      </a:r>
                      <a:r>
                        <a:rPr lang="fi-FI" sz="1600" kern="1200" dirty="0" err="1">
                          <a:solidFill>
                            <a:srgbClr val="000000"/>
                          </a:solidFill>
                          <a:latin typeface="Calibri"/>
                          <a:ea typeface="Calibri" pitchFamily="34"/>
                          <a:cs typeface="Times New Roman" pitchFamily="18"/>
                        </a:rPr>
                        <a:t>hva</a:t>
                      </a:r>
                      <a:r>
                        <a:rPr lang="fi-FI" sz="1600" kern="1200" dirty="0">
                          <a:solidFill>
                            <a:srgbClr val="000000"/>
                          </a:solidFill>
                          <a:latin typeface="Calibri"/>
                          <a:ea typeface="Calibri" pitchFamily="34"/>
                          <a:cs typeface="Times New Roman" pitchFamily="18"/>
                        </a:rPr>
                        <a:t> palvelut ikäihmisille ja LSL Heinolan aikataulut</a:t>
                      </a: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Järjestöyhteistyö, Kohtaamisten aamut kuun 1.perjantai</a:t>
                      </a: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Yhteinen valtakunnallinen vanhusneuvostopäivä marraskuussa 2023</a:t>
                      </a:r>
                    </a:p>
                    <a:p>
                      <a:pPr marL="0" marR="0" lvl="0" indent="0" algn="l" defTabSz="914400" rtl="0" fontAlgn="auto" hangingPunct="1">
                        <a:lnSpc>
                          <a:spcPct val="106000"/>
                        </a:lnSpc>
                        <a:spcBef>
                          <a:spcPts val="0"/>
                        </a:spcBef>
                        <a:spcAft>
                          <a:spcPts val="800"/>
                        </a:spcAft>
                        <a:buNone/>
                        <a:tabLst/>
                      </a:pPr>
                      <a:r>
                        <a:rPr lang="fi-FI" sz="1600" kern="1200" dirty="0">
                          <a:solidFill>
                            <a:srgbClr val="000000"/>
                          </a:solidFill>
                          <a:latin typeface="Calibri"/>
                          <a:ea typeface="Calibri" pitchFamily="34"/>
                          <a:cs typeface="Times New Roman" pitchFamily="18"/>
                        </a:rPr>
                        <a:t>Hyvinvointialueen, kaupungin, seurakunnan ja </a:t>
                      </a:r>
                      <a:r>
                        <a:rPr lang="fi-FI" sz="1600" kern="1200" dirty="0" err="1">
                          <a:solidFill>
                            <a:srgbClr val="000000"/>
                          </a:solidFill>
                          <a:latin typeface="Calibri"/>
                          <a:ea typeface="Calibri" pitchFamily="34"/>
                          <a:cs typeface="Times New Roman" pitchFamily="18"/>
                        </a:rPr>
                        <a:t>Jyränkölän</a:t>
                      </a:r>
                      <a:r>
                        <a:rPr lang="fi-FI" sz="1600" kern="1200" dirty="0">
                          <a:solidFill>
                            <a:srgbClr val="000000"/>
                          </a:solidFill>
                          <a:latin typeface="Calibri"/>
                          <a:ea typeface="Calibri" pitchFamily="34"/>
                          <a:cs typeface="Times New Roman" pitchFamily="18"/>
                        </a:rPr>
                        <a:t> verkosto muodostettu ja kokoontunut kahdesti 2023</a:t>
                      </a:r>
                    </a:p>
                  </a:txBody>
                  <a:tcPr marL="68580" marR="68580" marT="0" marB="0"/>
                </a:tc>
                <a:extLst>
                  <a:ext uri="{0D108BD9-81ED-4DB2-BD59-A6C34878D82A}">
                    <a16:rowId xmlns:a16="http://schemas.microsoft.com/office/drawing/2014/main" val="3502546942"/>
                  </a:ext>
                </a:extLst>
              </a:tr>
              <a:tr h="2413705">
                <a:tc>
                  <a:txBody>
                    <a:bodyPr/>
                    <a:lstStyle/>
                    <a:p>
                      <a:pPr lvl="0">
                        <a:lnSpc>
                          <a:spcPct val="106000"/>
                        </a:lnSpc>
                        <a:spcAft>
                          <a:spcPts val="800"/>
                        </a:spcAft>
                      </a:pPr>
                      <a:r>
                        <a:rPr lang="fi-FI" sz="1800" b="1">
                          <a:solidFill>
                            <a:srgbClr val="000000"/>
                          </a:solidFill>
                          <a:highlight>
                            <a:srgbClr val="FFFF00"/>
                          </a:highlight>
                          <a:latin typeface="Calibri" pitchFamily="34"/>
                          <a:ea typeface="Calibri" pitchFamily="34"/>
                          <a:cs typeface="Times New Roman" pitchFamily="18"/>
                        </a:rPr>
                        <a:t>Osallistumismahdollisuus järjestettyyn toimintaan</a:t>
                      </a:r>
                    </a:p>
                    <a:p>
                      <a:pPr marL="0" marR="0" lvl="0" indent="0" algn="l" defTabSz="914400" rtl="0" fontAlgn="auto" hangingPunct="1">
                        <a:lnSpc>
                          <a:spcPct val="106000"/>
                        </a:lnSpc>
                        <a:spcBef>
                          <a:spcPts val="0"/>
                        </a:spcBef>
                        <a:spcAft>
                          <a:spcPts val="800"/>
                        </a:spcAft>
                        <a:buNone/>
                        <a:tabLst/>
                      </a:pPr>
                      <a:r>
                        <a:rPr lang="fi-FI" sz="1800" i="0">
                          <a:solidFill>
                            <a:srgbClr val="000000"/>
                          </a:solidFill>
                          <a:latin typeface="Calibri"/>
                          <a:ea typeface="Calibri" pitchFamily="34"/>
                          <a:cs typeface="Times New Roman" pitchFamily="18"/>
                        </a:rPr>
                        <a:t>Koronahaaste: Kokoavan toiminnan jatkuminen, käynnistyminen ja uusiutuminen koronan jälkeen.</a:t>
                      </a:r>
                      <a:endParaRPr lang="fi-FI" sz="1800" b="1">
                        <a:solidFill>
                          <a:srgbClr val="000000"/>
                        </a:solidFill>
                        <a:latin typeface="Calibri" pitchFamily="34"/>
                        <a:ea typeface="Calibri" pitchFamily="34"/>
                        <a:cs typeface="Times New Roman" pitchFamily="18"/>
                      </a:endParaRPr>
                    </a:p>
                  </a:txBody>
                  <a:tcPr marL="68580" marR="68580" marT="0" marB="0"/>
                </a:tc>
                <a:tc>
                  <a:txBody>
                    <a:bodyPr/>
                    <a:lstStyle/>
                    <a:p>
                      <a:pPr marL="285750" lvl="0" indent="-285750">
                        <a:lnSpc>
                          <a:spcPct val="106000"/>
                        </a:lnSpc>
                        <a:spcAft>
                          <a:spcPts val="800"/>
                        </a:spcAft>
                        <a:buFont typeface="Arial" panose="020B0604020202020204" pitchFamily="34" charset="0"/>
                        <a:buChar char="•"/>
                      </a:pPr>
                      <a:r>
                        <a:rPr lang="fi-FI" sz="1600" b="0" dirty="0">
                          <a:solidFill>
                            <a:srgbClr val="000000"/>
                          </a:solidFill>
                          <a:latin typeface="Calibri" pitchFamily="34"/>
                          <a:ea typeface="Calibri" pitchFamily="34"/>
                          <a:cs typeface="Times New Roman" pitchFamily="18"/>
                        </a:rPr>
                        <a:t>Jatkuvuus osallisuudelle, kuka koordinoi</a:t>
                      </a:r>
                    </a:p>
                    <a:p>
                      <a:pPr marL="285750" lvl="0" indent="-285750">
                        <a:lnSpc>
                          <a:spcPct val="106000"/>
                        </a:lnSpc>
                        <a:spcAft>
                          <a:spcPts val="800"/>
                        </a:spcAft>
                        <a:buFont typeface="Arial" panose="020B0604020202020204" pitchFamily="34" charset="0"/>
                        <a:buChar char="•"/>
                      </a:pPr>
                      <a:r>
                        <a:rPr lang="fi-FI" sz="1600" b="0" dirty="0">
                          <a:solidFill>
                            <a:srgbClr val="000000"/>
                          </a:solidFill>
                          <a:latin typeface="Calibri" pitchFamily="34"/>
                          <a:ea typeface="Calibri" pitchFamily="34"/>
                          <a:cs typeface="Times New Roman" pitchFamily="18"/>
                        </a:rPr>
                        <a:t>Kipinöitä (ideat) pitäisi saada jotta innostuu, eläkkeelle jääminen kriittinen kohta</a:t>
                      </a:r>
                    </a:p>
                    <a:p>
                      <a:pPr marL="285750" marR="0" lvl="0" indent="-285750" algn="l" defTabSz="914400" rtl="0" eaLnBrk="1" fontAlgn="auto" latinLnBrk="0" hangingPunct="1">
                        <a:lnSpc>
                          <a:spcPct val="106000"/>
                        </a:lnSpc>
                        <a:spcBef>
                          <a:spcPts val="0"/>
                        </a:spcBef>
                        <a:spcAft>
                          <a:spcPts val="800"/>
                        </a:spcAft>
                        <a:buClrTx/>
                        <a:buSzTx/>
                        <a:buFont typeface="Arial" panose="020B0604020202020204" pitchFamily="34" charset="0"/>
                        <a:buChar char="•"/>
                        <a:tabLst/>
                        <a:defRPr/>
                      </a:pPr>
                      <a:r>
                        <a:rPr lang="fi-FI" sz="1600" kern="1200" dirty="0">
                          <a:solidFill>
                            <a:srgbClr val="000000"/>
                          </a:solidFill>
                          <a:latin typeface="+mn-lt"/>
                        </a:rPr>
                        <a:t>Taloudelliset rajoitteet</a:t>
                      </a:r>
                      <a:endParaRPr lang="fi-FI" sz="1600" b="0" dirty="0">
                        <a:solidFill>
                          <a:srgbClr val="000000"/>
                        </a:solidFill>
                        <a:latin typeface="Calibri" pitchFamily="34"/>
                        <a:ea typeface="Calibri" pitchFamily="34"/>
                        <a:cs typeface="Times New Roman" pitchFamily="18"/>
                      </a:endParaRPr>
                    </a:p>
                    <a:p>
                      <a:pPr lvl="0">
                        <a:lnSpc>
                          <a:spcPct val="106000"/>
                        </a:lnSpc>
                        <a:spcAft>
                          <a:spcPts val="800"/>
                        </a:spcAft>
                      </a:pPr>
                      <a:endParaRPr lang="fi-FI" sz="1800" b="0" dirty="0">
                        <a:solidFill>
                          <a:srgbClr val="000000"/>
                        </a:solidFill>
                        <a:latin typeface="Calibri" pitchFamily="34"/>
                        <a:ea typeface="Calibri" pitchFamily="34"/>
                        <a:cs typeface="Times New Roman" pitchFamily="18"/>
                      </a:endParaRPr>
                    </a:p>
                  </a:txBody>
                  <a:tcPr marL="68580" marR="68580" marT="0" marB="0">
                    <a:solidFill>
                      <a:srgbClr val="FFF2CC"/>
                    </a:solidFill>
                  </a:tcPr>
                </a:tc>
                <a:tc>
                  <a:txBody>
                    <a:bodyPr/>
                    <a:lstStyle/>
                    <a:p>
                      <a:pPr marL="0" marR="0" lvl="0" indent="0" algn="l" defTabSz="914400" rtl="0" fontAlgn="auto" hangingPunct="1">
                        <a:lnSpc>
                          <a:spcPct val="106000"/>
                        </a:lnSpc>
                        <a:spcBef>
                          <a:spcPts val="0"/>
                        </a:spcBef>
                        <a:spcAft>
                          <a:spcPts val="800"/>
                        </a:spcAft>
                        <a:buNone/>
                        <a:tabLst/>
                      </a:pPr>
                      <a:r>
                        <a:rPr lang="fi-FI" sz="1600" b="0" dirty="0">
                          <a:latin typeface="Calibri" pitchFamily="34"/>
                          <a:ea typeface="Calibri" pitchFamily="34"/>
                        </a:rPr>
                        <a:t>Liikuntabussi-toimintaa on kehitetty ja ikäihmisten ruokailuihin ja virkistyspäiviin järjestetään kuljetuksia. </a:t>
                      </a:r>
                    </a:p>
                    <a:p>
                      <a:pPr marL="0" marR="0" lvl="0" indent="0" algn="l" defTabSz="914400" rtl="0" fontAlgn="auto" hangingPunct="1">
                        <a:lnSpc>
                          <a:spcPct val="106000"/>
                        </a:lnSpc>
                        <a:spcBef>
                          <a:spcPts val="0"/>
                        </a:spcBef>
                        <a:spcAft>
                          <a:spcPts val="800"/>
                        </a:spcAft>
                        <a:buNone/>
                        <a:tabLst/>
                      </a:pPr>
                      <a:r>
                        <a:rPr lang="fi-FI" sz="1600" b="0" dirty="0">
                          <a:latin typeface="Calibri" pitchFamily="34"/>
                          <a:ea typeface="Calibri" pitchFamily="34"/>
                        </a:rPr>
                        <a:t>Palvelutaksi Kulkusen ilmaiskäyttöjakso kaikille kaupunkilaisille. Pilotti helmikuun 2023 loppuun asti. </a:t>
                      </a:r>
                      <a:endParaRPr lang="fi-FI" sz="1600" b="0" dirty="0">
                        <a:solidFill>
                          <a:srgbClr val="000000"/>
                        </a:solidFill>
                        <a:latin typeface="Calibri" pitchFamily="34"/>
                        <a:ea typeface="Calibri" pitchFamily="34"/>
                        <a:cs typeface="Times New Roman" pitchFamily="18"/>
                      </a:endParaRPr>
                    </a:p>
                  </a:txBody>
                  <a:tcPr marL="68580" marR="68580" marT="0" marB="0"/>
                </a:tc>
                <a:extLst>
                  <a:ext uri="{0D108BD9-81ED-4DB2-BD59-A6C34878D82A}">
                    <a16:rowId xmlns:a16="http://schemas.microsoft.com/office/drawing/2014/main" val="3476599058"/>
                  </a:ext>
                </a:extLst>
              </a:tr>
            </a:tbl>
          </a:graphicData>
        </a:graphic>
      </p:graphicFrame>
    </p:spTree>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1068</Words>
  <Application>Microsoft Office PowerPoint</Application>
  <PresentationFormat>Laajakuva</PresentationFormat>
  <Paragraphs>231</Paragraphs>
  <Slides>13</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13</vt:i4>
      </vt:variant>
    </vt:vector>
  </HeadingPairs>
  <TitlesOfParts>
    <vt:vector size="18" baseType="lpstr">
      <vt:lpstr>Arial</vt:lpstr>
      <vt:lpstr>Besom 2</vt:lpstr>
      <vt:lpstr>Calibri</vt:lpstr>
      <vt:lpstr>Calibri Light</vt:lpstr>
      <vt:lpstr>Office-teema</vt:lpstr>
      <vt:lpstr>PowerPoint-esitys</vt:lpstr>
      <vt:lpstr> 1. Turvallinen arki ja Matalan kynnyksen kaupunki </vt:lpstr>
      <vt:lpstr>PowerPoint-esitys</vt:lpstr>
      <vt:lpstr>PowerPoint-esitys</vt:lpstr>
      <vt:lpstr> 2. Mielen hyvinvointi - Ilo asuu Heinolassa </vt:lpstr>
      <vt:lpstr>PowerPoint-esitys</vt:lpstr>
      <vt:lpstr>PowerPoint-esitys</vt:lpstr>
      <vt:lpstr>3. Asukkaat, osallisuus ja toimijoiden välinen yhteistyö</vt:lpstr>
      <vt:lpstr>PowerPoint-esitys</vt:lpstr>
      <vt:lpstr>PowerPoint-esitys</vt:lpstr>
      <vt:lpstr> 4. kunnossa kaiken ikää Terveelliset elintavat sekä päihdehaittojen väheneminen </vt:lpstr>
      <vt:lpstr>PowerPoint-esitys</vt:lpstr>
      <vt:lpstr>PowerPoint-esitys</vt:lpstr>
    </vt:vector>
  </TitlesOfParts>
  <Company>Heinolan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Prauda-Knuutila, Heidi</dc:creator>
  <cp:lastModifiedBy>Prauda-Knuutila, Heidi</cp:lastModifiedBy>
  <cp:revision>1</cp:revision>
  <dcterms:created xsi:type="dcterms:W3CDTF">2024-01-30T07:09:39Z</dcterms:created>
  <dcterms:modified xsi:type="dcterms:W3CDTF">2024-02-05T09:26:45Z</dcterms:modified>
</cp:coreProperties>
</file>