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432" r:id="rId6"/>
    <p:sldId id="434" r:id="rId7"/>
    <p:sldId id="436" r:id="rId8"/>
    <p:sldId id="438" r:id="rId9"/>
    <p:sldId id="440" r:id="rId10"/>
    <p:sldId id="442" r:id="rId11"/>
    <p:sldId id="444" r:id="rId12"/>
    <p:sldId id="446" r:id="rId13"/>
    <p:sldId id="448" r:id="rId14"/>
    <p:sldId id="450" r:id="rId15"/>
    <p:sldId id="452" r:id="rId16"/>
    <p:sldId id="454" r:id="rId17"/>
    <p:sldId id="456" r:id="rId18"/>
    <p:sldId id="458" r:id="rId19"/>
    <p:sldId id="460" r:id="rId20"/>
    <p:sldId id="462" r:id="rId21"/>
    <p:sldId id="464" r:id="rId22"/>
    <p:sldId id="466" r:id="rId23"/>
    <p:sldId id="468" r:id="rId24"/>
    <p:sldId id="470" r:id="rId25"/>
    <p:sldId id="472" r:id="rId26"/>
    <p:sldId id="474" r:id="rId27"/>
    <p:sldId id="476" r:id="rId28"/>
    <p:sldId id="478" r:id="rId29"/>
    <p:sldId id="480" r:id="rId30"/>
    <p:sldId id="482" r:id="rId31"/>
    <p:sldId id="484" r:id="rId32"/>
    <p:sldId id="486" r:id="rId33"/>
    <p:sldId id="488" r:id="rId34"/>
    <p:sldId id="490" r:id="rId35"/>
    <p:sldId id="492" r:id="rId36"/>
    <p:sldId id="494" r:id="rId37"/>
    <p:sldId id="496" r:id="rId38"/>
    <p:sldId id="498" r:id="rId39"/>
    <p:sldId id="500" r:id="rId40"/>
    <p:sldId id="502" r:id="rId41"/>
    <p:sldId id="504" r:id="rId42"/>
    <p:sldId id="506" r:id="rId43"/>
    <p:sldId id="508" r:id="rId44"/>
    <p:sldId id="510" r:id="rId45"/>
    <p:sldId id="512" r:id="rId46"/>
    <p:sldId id="514" r:id="rId47"/>
    <p:sldId id="516" r:id="rId48"/>
    <p:sldId id="518" r:id="rId49"/>
    <p:sldId id="520" r:id="rId50"/>
    <p:sldId id="522" r:id="rId51"/>
    <p:sldId id="524" r:id="rId52"/>
    <p:sldId id="526" r:id="rId53"/>
    <p:sldId id="528" r:id="rId54"/>
    <p:sldId id="530" r:id="rId55"/>
    <p:sldId id="532" r:id="rId56"/>
    <p:sldId id="534" r:id="rId57"/>
    <p:sldId id="536" r:id="rId58"/>
    <p:sldId id="538" r:id="rId59"/>
    <p:sldId id="540" r:id="rId60"/>
    <p:sldId id="542" r:id="rId61"/>
    <p:sldId id="544" r:id="rId62"/>
    <p:sldId id="546" r:id="rId63"/>
    <p:sldId id="548" r:id="rId64"/>
    <p:sldId id="550" r:id="rId65"/>
  </p:sldIdLst>
  <p:sldSz cx="12192000" cy="6858000"/>
  <p:notesSz cx="6858000" cy="9144000"/>
  <p:custDataLst>
    <p:tags r:id="rId6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0"/>
    <p:restoredTop sz="0"/>
  </p:normalViewPr>
  <p:slideViewPr>
    <p:cSldViewPr>
      <p:cViewPr varScale="1">
        <p:scale>
          <a:sx n="66" d="100"/>
          <a:sy n="66" d="100"/>
        </p:scale>
        <p:origin x="6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tags" Target="tags/tag1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theme" Target="theme/theme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presProps" Target="pres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7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8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9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Ikä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84AB-4100-8019-8E2562917EF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35%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84AB-4100-8019-8E2562917EF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25%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84AB-4100-8019-8E2562917EF7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29%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84AB-4100-8019-8E2562917EF7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84AB-4100-8019-8E2562917EF7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84AB-4100-8019-8E2562917E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Sheet1!$C$2:$C$13</c:f>
              <c:strCache>
                <c:ptCount val="12"/>
                <c:pt idx="0">
                  <c:v>10</c:v>
                </c:pt>
                <c:pt idx="1">
                  <c:v>11</c:v>
                </c:pt>
                <c:pt idx="2">
                  <c:v>12</c:v>
                </c:pt>
                <c:pt idx="3">
                  <c:v>13</c:v>
                </c:pt>
                <c:pt idx="4">
                  <c:v>14</c:v>
                </c:pt>
                <c:pt idx="5">
                  <c:v>15</c:v>
                </c:pt>
                <c:pt idx="6">
                  <c:v>16</c:v>
                </c:pt>
                <c:pt idx="7">
                  <c:v>17</c:v>
                </c:pt>
                <c:pt idx="8">
                  <c:v>18+</c:v>
                </c:pt>
                <c:pt idx="9">
                  <c:v>9</c:v>
                </c:pt>
                <c:pt idx="10">
                  <c:v>8</c:v>
                </c:pt>
                <c:pt idx="11">
                  <c:v>7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0.02</c:v>
                </c:pt>
                <c:pt idx="3">
                  <c:v>0.35</c:v>
                </c:pt>
                <c:pt idx="4">
                  <c:v>0.25</c:v>
                </c:pt>
                <c:pt idx="5">
                  <c:v>0.28999999999999998</c:v>
                </c:pt>
                <c:pt idx="6">
                  <c:v>7.0000000000000007E-2</c:v>
                </c:pt>
                <c:pt idx="7">
                  <c:v>0.02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84AB-4100-8019-8E2562917E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Olen osallistunut toiminnan suunnitteluun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n = 68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8949-4C24-945F-D50250E6E3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Sheet1!$C$2</c:f>
            </c:multiLvlStrRef>
          </c:cat>
          <c:val>
            <c:numRef>
              <c:f>Sheet1!$D$2</c:f>
              <c:numCache>
                <c:formatCode>General</c:formatCode>
                <c:ptCount val="1"/>
                <c:pt idx="0">
                  <c:v>3.3823529411764701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49-4C24-945F-D50250E6E3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scatterChart>
        <c:scatterStyle val="lineMarker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Keskiarvo 3,4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Sheet1!$E$2</c:f>
              <c:numCache>
                <c:formatCode>General</c:formatCode>
                <c:ptCount val="1"/>
                <c:pt idx="0">
                  <c:v>3.3823529411764701</c:v>
                </c:pt>
              </c:numCache>
            </c:numRef>
          </c:xVal>
          <c:yVal>
            <c:numRef>
              <c:f>Sheet1!$F$2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8949-4C24-945F-D50250E6E3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96805116"/>
        <c:axId val="1696025774"/>
      </c:scatte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5"/>
          <c:min val="0"/>
        </c:scaling>
        <c:delete val="0"/>
        <c:axPos val="t"/>
        <c:majorGridlines/>
        <c:numFmt formatCode="General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  <c:majorUnit val="1"/>
        <c:minorUnit val="1"/>
      </c:valAx>
      <c:valAx>
        <c:axId val="896805116"/>
        <c:scaling>
          <c:orientation val="minMax"/>
          <c:max val="5"/>
          <c:min val="0"/>
        </c:scaling>
        <c:delete val="1"/>
        <c:axPos val="b"/>
        <c:majorGridlines>
          <c:spPr>
            <a:ln w="0"/>
          </c:spPr>
        </c:majorGridlines>
        <c:minorGridlines>
          <c:spPr>
            <a:ln w="0"/>
          </c:spPr>
        </c:minorGridlines>
        <c:numFmt formatCode="General" sourceLinked="1"/>
        <c:majorTickMark val="out"/>
        <c:minorTickMark val="none"/>
        <c:tickLblPos val="nextTo"/>
        <c:crossAx val="1696025774"/>
        <c:crosses val="autoZero"/>
        <c:crossBetween val="midCat"/>
        <c:majorUnit val="1"/>
        <c:minorUnit val="1"/>
      </c:valAx>
      <c:valAx>
        <c:axId val="1696025774"/>
        <c:scaling>
          <c:orientation val="minMax"/>
          <c:max val="1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896805116"/>
        <c:crosses val="autoZero"/>
        <c:crossBetween val="midCat"/>
        <c:majorUnit val="0"/>
        <c:minorUnit val="0"/>
      </c:valAx>
    </c:plotArea>
    <c:legend>
      <c:legendPos val="b"/>
      <c:legendEntry>
        <c:idx val="0"/>
        <c:delete val="1"/>
      </c:legendEntry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Olen osallistunut toiminnan toteuttamiseen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n = 68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88EE-48CA-B37D-C4BD0AE176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Sheet1!$C$2</c:f>
            </c:multiLvlStrRef>
          </c:cat>
          <c:val>
            <c:numRef>
              <c:f>Sheet1!$D$2</c:f>
              <c:numCache>
                <c:formatCode>General</c:formatCode>
                <c:ptCount val="1"/>
                <c:pt idx="0">
                  <c:v>3.3235294117647101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EE-48CA-B37D-C4BD0AE176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scatterChart>
        <c:scatterStyle val="lineMarker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Keskiarvo 3,3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Sheet1!$E$2</c:f>
              <c:numCache>
                <c:formatCode>General</c:formatCode>
                <c:ptCount val="1"/>
                <c:pt idx="0">
                  <c:v>3.3235294117647101</c:v>
                </c:pt>
              </c:numCache>
            </c:numRef>
          </c:xVal>
          <c:yVal>
            <c:numRef>
              <c:f>Sheet1!$F$2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88EE-48CA-B37D-C4BD0AE176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01457747"/>
        <c:axId val="1352124077"/>
      </c:scatte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5"/>
          <c:min val="0"/>
        </c:scaling>
        <c:delete val="0"/>
        <c:axPos val="t"/>
        <c:majorGridlines/>
        <c:numFmt formatCode="General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  <c:majorUnit val="1"/>
        <c:minorUnit val="1"/>
      </c:valAx>
      <c:valAx>
        <c:axId val="1101457747"/>
        <c:scaling>
          <c:orientation val="minMax"/>
          <c:max val="5"/>
          <c:min val="0"/>
        </c:scaling>
        <c:delete val="1"/>
        <c:axPos val="b"/>
        <c:majorGridlines>
          <c:spPr>
            <a:ln w="0"/>
          </c:spPr>
        </c:majorGridlines>
        <c:minorGridlines>
          <c:spPr>
            <a:ln w="0"/>
          </c:spPr>
        </c:minorGridlines>
        <c:numFmt formatCode="General" sourceLinked="1"/>
        <c:majorTickMark val="out"/>
        <c:minorTickMark val="none"/>
        <c:tickLblPos val="nextTo"/>
        <c:crossAx val="1352124077"/>
        <c:crosses val="autoZero"/>
        <c:crossBetween val="midCat"/>
        <c:majorUnit val="1"/>
        <c:minorUnit val="1"/>
      </c:valAx>
      <c:valAx>
        <c:axId val="1352124077"/>
        <c:scaling>
          <c:orientation val="minMax"/>
          <c:max val="1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1101457747"/>
        <c:crosses val="autoZero"/>
        <c:crossBetween val="midCat"/>
        <c:majorUnit val="0"/>
        <c:minorUnit val="0"/>
      </c:valAx>
    </c:plotArea>
    <c:legend>
      <c:legendPos val="b"/>
      <c:legendEntry>
        <c:idx val="0"/>
        <c:delete val="1"/>
      </c:legendEntry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Haluaisin osallistua enemmän toiminnan suunnitteluun tai toteuttamiseen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n = 68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794-4A19-8918-D28CC97E88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Sheet1!$C$2</c:f>
            </c:multiLvlStrRef>
          </c:cat>
          <c:val>
            <c:numRef>
              <c:f>Sheet1!$D$2</c:f>
              <c:numCache>
                <c:formatCode>General</c:formatCode>
                <c:ptCount val="1"/>
                <c:pt idx="0">
                  <c:v>3.5588235294117601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94-4A19-8918-D28CC97E88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scatterChart>
        <c:scatterStyle val="lineMarker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Keskiarvo 3,6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Sheet1!$E$2</c:f>
              <c:numCache>
                <c:formatCode>General</c:formatCode>
                <c:ptCount val="1"/>
                <c:pt idx="0">
                  <c:v>3.5588235294117601</c:v>
                </c:pt>
              </c:numCache>
            </c:numRef>
          </c:xVal>
          <c:yVal>
            <c:numRef>
              <c:f>Sheet1!$F$2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0794-4A19-8918-D28CC97E88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63116173"/>
        <c:axId val="1436486637"/>
      </c:scatte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5"/>
          <c:min val="0"/>
        </c:scaling>
        <c:delete val="0"/>
        <c:axPos val="t"/>
        <c:majorGridlines/>
        <c:numFmt formatCode="General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  <c:majorUnit val="1"/>
        <c:minorUnit val="1"/>
      </c:valAx>
      <c:valAx>
        <c:axId val="1063116173"/>
        <c:scaling>
          <c:orientation val="minMax"/>
          <c:max val="5"/>
          <c:min val="0"/>
        </c:scaling>
        <c:delete val="1"/>
        <c:axPos val="b"/>
        <c:majorGridlines>
          <c:spPr>
            <a:ln w="0"/>
          </c:spPr>
        </c:majorGridlines>
        <c:minorGridlines>
          <c:spPr>
            <a:ln w="0"/>
          </c:spPr>
        </c:minorGridlines>
        <c:numFmt formatCode="General" sourceLinked="1"/>
        <c:majorTickMark val="out"/>
        <c:minorTickMark val="none"/>
        <c:tickLblPos val="nextTo"/>
        <c:crossAx val="1436486637"/>
        <c:crosses val="autoZero"/>
        <c:crossBetween val="midCat"/>
        <c:majorUnit val="1"/>
        <c:minorUnit val="1"/>
      </c:valAx>
      <c:valAx>
        <c:axId val="1436486637"/>
        <c:scaling>
          <c:orientation val="minMax"/>
          <c:max val="1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1063116173"/>
        <c:crosses val="autoZero"/>
        <c:crossBetween val="midCat"/>
        <c:majorUnit val="0"/>
        <c:minorUnit val="0"/>
      </c:valAx>
    </c:plotArea>
    <c:legend>
      <c:legendPos val="b"/>
      <c:legendEntry>
        <c:idx val="0"/>
        <c:delete val="1"/>
      </c:legendEntry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Nuorisotilalla tunnen kuuluvani porukkaan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n = 68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68A4-4E1C-ACDF-4E61A49952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Sheet1!$C$2</c:f>
            </c:multiLvlStrRef>
          </c:cat>
          <c:val>
            <c:numRef>
              <c:f>Sheet1!$D$2</c:f>
              <c:numCache>
                <c:formatCode>General</c:formatCode>
                <c:ptCount val="1"/>
                <c:pt idx="0">
                  <c:v>4.4411764705882399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A4-4E1C-ACDF-4E61A49952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scatterChart>
        <c:scatterStyle val="lineMarker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Keskiarvo 4,4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Sheet1!$E$2</c:f>
              <c:numCache>
                <c:formatCode>General</c:formatCode>
                <c:ptCount val="1"/>
                <c:pt idx="0">
                  <c:v>4.4411764705882399</c:v>
                </c:pt>
              </c:numCache>
            </c:numRef>
          </c:xVal>
          <c:yVal>
            <c:numRef>
              <c:f>Sheet1!$F$2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68A4-4E1C-ACDF-4E61A49952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46259971"/>
        <c:axId val="1154295589"/>
      </c:scatte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5"/>
          <c:min val="0"/>
        </c:scaling>
        <c:delete val="0"/>
        <c:axPos val="t"/>
        <c:majorGridlines/>
        <c:numFmt formatCode="General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  <c:majorUnit val="1"/>
        <c:minorUnit val="1"/>
      </c:valAx>
      <c:valAx>
        <c:axId val="1846259971"/>
        <c:scaling>
          <c:orientation val="minMax"/>
          <c:max val="5"/>
          <c:min val="0"/>
        </c:scaling>
        <c:delete val="1"/>
        <c:axPos val="b"/>
        <c:majorGridlines>
          <c:spPr>
            <a:ln w="0"/>
          </c:spPr>
        </c:majorGridlines>
        <c:minorGridlines>
          <c:spPr>
            <a:ln w="0"/>
          </c:spPr>
        </c:minorGridlines>
        <c:numFmt formatCode="General" sourceLinked="1"/>
        <c:majorTickMark val="out"/>
        <c:minorTickMark val="none"/>
        <c:tickLblPos val="nextTo"/>
        <c:crossAx val="1154295589"/>
        <c:crosses val="autoZero"/>
        <c:crossBetween val="midCat"/>
        <c:majorUnit val="1"/>
        <c:minorUnit val="1"/>
      </c:valAx>
      <c:valAx>
        <c:axId val="1154295589"/>
        <c:scaling>
          <c:orientation val="minMax"/>
          <c:max val="1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1846259971"/>
        <c:crosses val="autoZero"/>
        <c:crossBetween val="midCat"/>
        <c:majorUnit val="0"/>
        <c:minorUnit val="0"/>
      </c:valAx>
    </c:plotArea>
    <c:legend>
      <c:legendPos val="b"/>
      <c:legendEntry>
        <c:idx val="0"/>
        <c:delete val="1"/>
      </c:legendEntry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Nuorisotilalla tapaan kavereitani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n = 68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63C9-40BF-A75D-0F0B8D7037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Sheet1!$C$2</c:f>
            </c:multiLvlStrRef>
          </c:cat>
          <c:val>
            <c:numRef>
              <c:f>Sheet1!$D$2</c:f>
              <c:numCache>
                <c:formatCode>General</c:formatCode>
                <c:ptCount val="1"/>
                <c:pt idx="0">
                  <c:v>4.6911764705882399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3C9-40BF-A75D-0F0B8D7037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scatterChart>
        <c:scatterStyle val="lineMarker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Keskiarvo 4,7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Sheet1!$E$2</c:f>
              <c:numCache>
                <c:formatCode>General</c:formatCode>
                <c:ptCount val="1"/>
                <c:pt idx="0">
                  <c:v>4.6911764705882399</c:v>
                </c:pt>
              </c:numCache>
            </c:numRef>
          </c:xVal>
          <c:yVal>
            <c:numRef>
              <c:f>Sheet1!$F$2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63C9-40BF-A75D-0F0B8D7037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94052222"/>
        <c:axId val="2043117887"/>
      </c:scatte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5"/>
          <c:min val="0"/>
        </c:scaling>
        <c:delete val="0"/>
        <c:axPos val="t"/>
        <c:majorGridlines/>
        <c:numFmt formatCode="General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  <c:majorUnit val="1"/>
        <c:minorUnit val="1"/>
      </c:valAx>
      <c:valAx>
        <c:axId val="1294052222"/>
        <c:scaling>
          <c:orientation val="minMax"/>
          <c:max val="5"/>
          <c:min val="0"/>
        </c:scaling>
        <c:delete val="1"/>
        <c:axPos val="b"/>
        <c:majorGridlines>
          <c:spPr>
            <a:ln w="0"/>
          </c:spPr>
        </c:majorGridlines>
        <c:minorGridlines>
          <c:spPr>
            <a:ln w="0"/>
          </c:spPr>
        </c:minorGridlines>
        <c:numFmt formatCode="General" sourceLinked="1"/>
        <c:majorTickMark val="out"/>
        <c:minorTickMark val="none"/>
        <c:tickLblPos val="nextTo"/>
        <c:crossAx val="2043117887"/>
        <c:crosses val="autoZero"/>
        <c:crossBetween val="midCat"/>
        <c:majorUnit val="1"/>
        <c:minorUnit val="1"/>
      </c:valAx>
      <c:valAx>
        <c:axId val="2043117887"/>
        <c:scaling>
          <c:orientation val="minMax"/>
          <c:max val="1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1294052222"/>
        <c:crosses val="autoZero"/>
        <c:crossBetween val="midCat"/>
        <c:majorUnit val="0"/>
        <c:minorUnit val="0"/>
      </c:valAx>
    </c:plotArea>
    <c:legend>
      <c:legendPos val="b"/>
      <c:legendEntry>
        <c:idx val="0"/>
        <c:delete val="1"/>
      </c:legendEntry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Nuorisotilalta voin löytää uusia kavereita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n = 68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C6AD-4B29-A9E8-52B6C3B7F2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Sheet1!$C$2</c:f>
            </c:multiLvlStrRef>
          </c:cat>
          <c:val>
            <c:numRef>
              <c:f>Sheet1!$D$2</c:f>
              <c:numCache>
                <c:formatCode>General</c:formatCode>
                <c:ptCount val="1"/>
                <c:pt idx="0">
                  <c:v>4.3235294117647101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AD-4B29-A9E8-52B6C3B7F2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scatterChart>
        <c:scatterStyle val="lineMarker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Keskiarvo 4,3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Sheet1!$E$2</c:f>
              <c:numCache>
                <c:formatCode>General</c:formatCode>
                <c:ptCount val="1"/>
                <c:pt idx="0">
                  <c:v>4.3235294117647101</c:v>
                </c:pt>
              </c:numCache>
            </c:numRef>
          </c:xVal>
          <c:yVal>
            <c:numRef>
              <c:f>Sheet1!$F$2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C6AD-4B29-A9E8-52B6C3B7F2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37919085"/>
        <c:axId val="511165519"/>
      </c:scatte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5"/>
          <c:min val="0"/>
        </c:scaling>
        <c:delete val="0"/>
        <c:axPos val="t"/>
        <c:majorGridlines/>
        <c:numFmt formatCode="General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  <c:majorUnit val="1"/>
        <c:minorUnit val="1"/>
      </c:valAx>
      <c:valAx>
        <c:axId val="437919085"/>
        <c:scaling>
          <c:orientation val="minMax"/>
          <c:max val="5"/>
          <c:min val="0"/>
        </c:scaling>
        <c:delete val="1"/>
        <c:axPos val="b"/>
        <c:majorGridlines>
          <c:spPr>
            <a:ln w="0"/>
          </c:spPr>
        </c:majorGridlines>
        <c:minorGridlines>
          <c:spPr>
            <a:ln w="0"/>
          </c:spPr>
        </c:minorGridlines>
        <c:numFmt formatCode="General" sourceLinked="1"/>
        <c:majorTickMark val="out"/>
        <c:minorTickMark val="none"/>
        <c:tickLblPos val="nextTo"/>
        <c:crossAx val="511165519"/>
        <c:crosses val="autoZero"/>
        <c:crossBetween val="midCat"/>
        <c:majorUnit val="1"/>
        <c:minorUnit val="1"/>
      </c:valAx>
      <c:valAx>
        <c:axId val="511165519"/>
        <c:scaling>
          <c:orientation val="minMax"/>
          <c:max val="1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437919085"/>
        <c:crosses val="autoZero"/>
        <c:crossBetween val="midCat"/>
        <c:majorUnit val="0"/>
        <c:minorUnit val="0"/>
      </c:valAx>
    </c:plotArea>
    <c:legend>
      <c:legendPos val="b"/>
      <c:legendEntry>
        <c:idx val="0"/>
        <c:delete val="1"/>
      </c:legendEntry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Olen löytänyt uusia kavereita nuorisotilalta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n = 68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031-4591-BDF1-652E33E4A8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Sheet1!$C$2</c:f>
            </c:multiLvlStrRef>
          </c:cat>
          <c:val>
            <c:numRef>
              <c:f>Sheet1!$D$2</c:f>
              <c:numCache>
                <c:formatCode>General</c:formatCode>
                <c:ptCount val="1"/>
                <c:pt idx="0">
                  <c:v>3.5147058823529398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31-4591-BDF1-652E33E4A8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scatterChart>
        <c:scatterStyle val="lineMarker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Keskiarvo 3,5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Sheet1!$E$2</c:f>
              <c:numCache>
                <c:formatCode>General</c:formatCode>
                <c:ptCount val="1"/>
                <c:pt idx="0">
                  <c:v>3.5147058823529398</c:v>
                </c:pt>
              </c:numCache>
            </c:numRef>
          </c:xVal>
          <c:yVal>
            <c:numRef>
              <c:f>Sheet1!$F$2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0031-4591-BDF1-652E33E4A8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50423808"/>
        <c:axId val="812289159"/>
      </c:scatte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5"/>
          <c:min val="0"/>
        </c:scaling>
        <c:delete val="0"/>
        <c:axPos val="t"/>
        <c:majorGridlines/>
        <c:numFmt formatCode="General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  <c:majorUnit val="1"/>
        <c:minorUnit val="1"/>
      </c:valAx>
      <c:valAx>
        <c:axId val="1650423808"/>
        <c:scaling>
          <c:orientation val="minMax"/>
          <c:max val="5"/>
          <c:min val="0"/>
        </c:scaling>
        <c:delete val="1"/>
        <c:axPos val="b"/>
        <c:majorGridlines>
          <c:spPr>
            <a:ln w="0"/>
          </c:spPr>
        </c:majorGridlines>
        <c:minorGridlines>
          <c:spPr>
            <a:ln w="0"/>
          </c:spPr>
        </c:minorGridlines>
        <c:numFmt formatCode="General" sourceLinked="1"/>
        <c:majorTickMark val="out"/>
        <c:minorTickMark val="none"/>
        <c:tickLblPos val="nextTo"/>
        <c:crossAx val="812289159"/>
        <c:crosses val="autoZero"/>
        <c:crossBetween val="midCat"/>
        <c:majorUnit val="1"/>
        <c:minorUnit val="1"/>
      </c:valAx>
      <c:valAx>
        <c:axId val="812289159"/>
        <c:scaling>
          <c:orientation val="minMax"/>
          <c:max val="1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1650423808"/>
        <c:crosses val="autoZero"/>
        <c:crossBetween val="midCat"/>
        <c:majorUnit val="0"/>
        <c:minorUnit val="0"/>
      </c:valAx>
    </c:plotArea>
    <c:legend>
      <c:legendPos val="b"/>
      <c:legendEntry>
        <c:idx val="0"/>
        <c:delete val="1"/>
      </c:legendEntry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Minulla olisi vain vähän kavereita, jos en kävisi nuorisotilalla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n = 68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5D71-4B4F-8335-097D0EB1340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Sheet1!$C$2</c:f>
            </c:multiLvlStrRef>
          </c:cat>
          <c:val>
            <c:numRef>
              <c:f>Sheet1!$D$2</c:f>
              <c:numCache>
                <c:formatCode>General</c:formatCode>
                <c:ptCount val="1"/>
                <c:pt idx="0">
                  <c:v>1.98529411764706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71-4B4F-8335-097D0EB134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scatterChart>
        <c:scatterStyle val="lineMarker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Keskiarvo 2,0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Sheet1!$E$2</c:f>
              <c:numCache>
                <c:formatCode>General</c:formatCode>
                <c:ptCount val="1"/>
                <c:pt idx="0">
                  <c:v>1.98529411764706</c:v>
                </c:pt>
              </c:numCache>
            </c:numRef>
          </c:xVal>
          <c:yVal>
            <c:numRef>
              <c:f>Sheet1!$F$2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5D71-4B4F-8335-097D0EB134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86635394"/>
        <c:axId val="1267341045"/>
      </c:scatte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5"/>
          <c:min val="0"/>
        </c:scaling>
        <c:delete val="0"/>
        <c:axPos val="t"/>
        <c:majorGridlines/>
        <c:numFmt formatCode="General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  <c:majorUnit val="1"/>
        <c:minorUnit val="1"/>
      </c:valAx>
      <c:valAx>
        <c:axId val="1286635394"/>
        <c:scaling>
          <c:orientation val="minMax"/>
          <c:max val="5"/>
          <c:min val="0"/>
        </c:scaling>
        <c:delete val="1"/>
        <c:axPos val="b"/>
        <c:majorGridlines>
          <c:spPr>
            <a:ln w="0"/>
          </c:spPr>
        </c:majorGridlines>
        <c:minorGridlines>
          <c:spPr>
            <a:ln w="0"/>
          </c:spPr>
        </c:minorGridlines>
        <c:numFmt formatCode="General" sourceLinked="1"/>
        <c:majorTickMark val="out"/>
        <c:minorTickMark val="none"/>
        <c:tickLblPos val="nextTo"/>
        <c:crossAx val="1267341045"/>
        <c:crosses val="autoZero"/>
        <c:crossBetween val="midCat"/>
        <c:majorUnit val="1"/>
        <c:minorUnit val="1"/>
      </c:valAx>
      <c:valAx>
        <c:axId val="1267341045"/>
        <c:scaling>
          <c:orientation val="minMax"/>
          <c:max val="1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1286635394"/>
        <c:crosses val="autoZero"/>
        <c:crossBetween val="midCat"/>
        <c:majorUnit val="0"/>
        <c:minorUnit val="0"/>
      </c:valAx>
    </c:plotArea>
    <c:legend>
      <c:legendPos val="b"/>
      <c:legendEntry>
        <c:idx val="0"/>
        <c:delete val="1"/>
      </c:legendEntry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Nuorisotalolla pätevät samat säännöt riippumatta siitä, ketkä ohjaajista ovat töissä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n = 68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FDB7-4FA6-9FE7-8D4E51A9A7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Sheet1!$C$2</c:f>
            </c:multiLvlStrRef>
          </c:cat>
          <c:val>
            <c:numRef>
              <c:f>Sheet1!$D$2</c:f>
              <c:numCache>
                <c:formatCode>General</c:formatCode>
                <c:ptCount val="1"/>
                <c:pt idx="0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B7-4FA6-9FE7-8D4E51A9A7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scatterChart>
        <c:scatterStyle val="lineMarker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Keskiarvo 4,5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Sheet1!$E$2</c:f>
              <c:numCache>
                <c:formatCode>General</c:formatCode>
                <c:ptCount val="1"/>
                <c:pt idx="0">
                  <c:v>4.5</c:v>
                </c:pt>
              </c:numCache>
            </c:numRef>
          </c:xVal>
          <c:yVal>
            <c:numRef>
              <c:f>Sheet1!$F$2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FDB7-4FA6-9FE7-8D4E51A9A7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11876162"/>
        <c:axId val="1617417331"/>
      </c:scatte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5"/>
          <c:min val="0"/>
        </c:scaling>
        <c:delete val="0"/>
        <c:axPos val="t"/>
        <c:majorGridlines/>
        <c:numFmt formatCode="General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  <c:majorUnit val="1"/>
        <c:minorUnit val="1"/>
      </c:valAx>
      <c:valAx>
        <c:axId val="911876162"/>
        <c:scaling>
          <c:orientation val="minMax"/>
          <c:max val="5"/>
          <c:min val="0"/>
        </c:scaling>
        <c:delete val="1"/>
        <c:axPos val="b"/>
        <c:majorGridlines>
          <c:spPr>
            <a:ln w="0"/>
          </c:spPr>
        </c:majorGridlines>
        <c:minorGridlines>
          <c:spPr>
            <a:ln w="0"/>
          </c:spPr>
        </c:minorGridlines>
        <c:numFmt formatCode="General" sourceLinked="1"/>
        <c:majorTickMark val="out"/>
        <c:minorTickMark val="none"/>
        <c:tickLblPos val="nextTo"/>
        <c:crossAx val="1617417331"/>
        <c:crosses val="autoZero"/>
        <c:crossBetween val="midCat"/>
        <c:majorUnit val="1"/>
        <c:minorUnit val="1"/>
      </c:valAx>
      <c:valAx>
        <c:axId val="1617417331"/>
        <c:scaling>
          <c:orientation val="minMax"/>
          <c:max val="1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911876162"/>
        <c:crosses val="autoZero"/>
        <c:crossBetween val="midCat"/>
        <c:majorUnit val="0"/>
        <c:minorUnit val="0"/>
      </c:valAx>
    </c:plotArea>
    <c:legend>
      <c:legendPos val="b"/>
      <c:legendEntry>
        <c:idx val="0"/>
        <c:delete val="1"/>
      </c:legendEntry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Nuorisotalolla on turvallinen ilmapiiri riippumatta siitä, ketkä ohjaajista ovat töissä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n = 68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CF75-4E9C-B9C3-64F02358DB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Sheet1!$C$2</c:f>
            </c:multiLvlStrRef>
          </c:cat>
          <c:val>
            <c:numRef>
              <c:f>Sheet1!$D$2</c:f>
              <c:numCache>
                <c:formatCode>General</c:formatCode>
                <c:ptCount val="1"/>
                <c:pt idx="0">
                  <c:v>4.5882352941176503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F75-4E9C-B9C3-64F02358DB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scatterChart>
        <c:scatterStyle val="lineMarker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Keskiarvo 4,6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Sheet1!$E$2</c:f>
              <c:numCache>
                <c:formatCode>General</c:formatCode>
                <c:ptCount val="1"/>
                <c:pt idx="0">
                  <c:v>4.5882352941176503</c:v>
                </c:pt>
              </c:numCache>
            </c:numRef>
          </c:xVal>
          <c:yVal>
            <c:numRef>
              <c:f>Sheet1!$F$2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CF75-4E9C-B9C3-64F02358DB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50364487"/>
        <c:axId val="856237246"/>
      </c:scatte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5"/>
          <c:min val="0"/>
        </c:scaling>
        <c:delete val="0"/>
        <c:axPos val="t"/>
        <c:majorGridlines/>
        <c:numFmt formatCode="General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  <c:majorUnit val="1"/>
        <c:minorUnit val="1"/>
      </c:valAx>
      <c:valAx>
        <c:axId val="1250364487"/>
        <c:scaling>
          <c:orientation val="minMax"/>
          <c:max val="5"/>
          <c:min val="0"/>
        </c:scaling>
        <c:delete val="1"/>
        <c:axPos val="b"/>
        <c:majorGridlines>
          <c:spPr>
            <a:ln w="0"/>
          </c:spPr>
        </c:majorGridlines>
        <c:minorGridlines>
          <c:spPr>
            <a:ln w="0"/>
          </c:spPr>
        </c:minorGridlines>
        <c:numFmt formatCode="General" sourceLinked="1"/>
        <c:majorTickMark val="out"/>
        <c:minorTickMark val="none"/>
        <c:tickLblPos val="nextTo"/>
        <c:crossAx val="856237246"/>
        <c:crosses val="autoZero"/>
        <c:crossBetween val="midCat"/>
        <c:majorUnit val="1"/>
        <c:minorUnit val="1"/>
      </c:valAx>
      <c:valAx>
        <c:axId val="856237246"/>
        <c:scaling>
          <c:orientation val="minMax"/>
          <c:max val="1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1250364487"/>
        <c:crosses val="autoZero"/>
        <c:crossBetween val="midCat"/>
        <c:majorUnit val="0"/>
        <c:minorUnit val="0"/>
      </c:valAx>
    </c:plotArea>
    <c:legend>
      <c:legendPos val="b"/>
      <c:legendEntry>
        <c:idx val="0"/>
        <c:delete val="1"/>
      </c:legendEntry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Sukupuoli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46%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4978-48F6-8D67-72A0917793E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t>47%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4978-48F6-8D67-72A0917793E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t>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4978-48F6-8D67-72A0917793E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4978-48F6-8D67-72A0917793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Sheet1!$C$2:$C$5</c:f>
              <c:strCache>
                <c:ptCount val="4"/>
                <c:pt idx="0">
                  <c:v>Tyttö</c:v>
                </c:pt>
                <c:pt idx="1">
                  <c:v>Poika</c:v>
                </c:pt>
                <c:pt idx="2">
                  <c:v>En halua vastata</c:v>
                </c:pt>
                <c:pt idx="3">
                  <c:v>Muu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0.46</c:v>
                </c:pt>
                <c:pt idx="1">
                  <c:v>0.47</c:v>
                </c:pt>
                <c:pt idx="2">
                  <c:v>0.04</c:v>
                </c:pt>
                <c:pt idx="3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978-48F6-8D67-72A0917793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Luotan että minulle löytyy apua aikuisilta, jos tarvitsen sitä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n = 68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B77-4120-8736-8263339A9D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Sheet1!$C$2</c:f>
            </c:multiLvlStrRef>
          </c:cat>
          <c:val>
            <c:numRef>
              <c:f>Sheet1!$D$2</c:f>
              <c:numCache>
                <c:formatCode>General</c:formatCode>
                <c:ptCount val="1"/>
                <c:pt idx="0">
                  <c:v>4.6176470588235299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77-4120-8736-8263339A9D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scatterChart>
        <c:scatterStyle val="lineMarker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Keskiarvo 4,6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Sheet1!$E$2</c:f>
              <c:numCache>
                <c:formatCode>General</c:formatCode>
                <c:ptCount val="1"/>
                <c:pt idx="0">
                  <c:v>4.6176470588235299</c:v>
                </c:pt>
              </c:numCache>
            </c:numRef>
          </c:xVal>
          <c:yVal>
            <c:numRef>
              <c:f>Sheet1!$F$2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BB77-4120-8736-8263339A9D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70269285"/>
        <c:axId val="1103619682"/>
      </c:scatte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5"/>
          <c:min val="0"/>
        </c:scaling>
        <c:delete val="0"/>
        <c:axPos val="t"/>
        <c:majorGridlines/>
        <c:numFmt formatCode="General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  <c:majorUnit val="1"/>
        <c:minorUnit val="1"/>
      </c:valAx>
      <c:valAx>
        <c:axId val="1270269285"/>
        <c:scaling>
          <c:orientation val="minMax"/>
          <c:max val="5"/>
          <c:min val="0"/>
        </c:scaling>
        <c:delete val="1"/>
        <c:axPos val="b"/>
        <c:majorGridlines>
          <c:spPr>
            <a:ln w="0"/>
          </c:spPr>
        </c:majorGridlines>
        <c:minorGridlines>
          <c:spPr>
            <a:ln w="0"/>
          </c:spPr>
        </c:minorGridlines>
        <c:numFmt formatCode="General" sourceLinked="1"/>
        <c:majorTickMark val="out"/>
        <c:minorTickMark val="none"/>
        <c:tickLblPos val="nextTo"/>
        <c:crossAx val="1103619682"/>
        <c:crosses val="autoZero"/>
        <c:crossBetween val="midCat"/>
        <c:majorUnit val="1"/>
        <c:minorUnit val="1"/>
      </c:valAx>
      <c:valAx>
        <c:axId val="1103619682"/>
        <c:scaling>
          <c:orientation val="minMax"/>
          <c:max val="1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1270269285"/>
        <c:crosses val="autoZero"/>
        <c:crossBetween val="midCat"/>
        <c:majorUnit val="0"/>
        <c:minorUnit val="0"/>
      </c:valAx>
    </c:plotArea>
    <c:legend>
      <c:legendPos val="b"/>
      <c:legendEntry>
        <c:idx val="0"/>
        <c:delete val="1"/>
      </c:legendEntry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Nuorisotyöntekijät kohtelevat nuoria reilusti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n = 68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D597-41C4-AE19-E6263D67D4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Sheet1!$C$2</c:f>
            </c:multiLvlStrRef>
          </c:cat>
          <c:val>
            <c:numRef>
              <c:f>Sheet1!$D$2</c:f>
              <c:numCache>
                <c:formatCode>General</c:formatCode>
                <c:ptCount val="1"/>
                <c:pt idx="0">
                  <c:v>4.5882352941176503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97-41C4-AE19-E6263D67D4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scatterChart>
        <c:scatterStyle val="lineMarker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Keskiarvo 4,6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Sheet1!$E$2</c:f>
              <c:numCache>
                <c:formatCode>General</c:formatCode>
                <c:ptCount val="1"/>
                <c:pt idx="0">
                  <c:v>4.5882352941176503</c:v>
                </c:pt>
              </c:numCache>
            </c:numRef>
          </c:xVal>
          <c:yVal>
            <c:numRef>
              <c:f>Sheet1!$F$2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D597-41C4-AE19-E6263D67D4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9219028"/>
        <c:axId val="1516807829"/>
      </c:scatte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5"/>
          <c:min val="0"/>
        </c:scaling>
        <c:delete val="0"/>
        <c:axPos val="t"/>
        <c:majorGridlines/>
        <c:numFmt formatCode="General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  <c:majorUnit val="1"/>
        <c:minorUnit val="1"/>
      </c:valAx>
      <c:valAx>
        <c:axId val="49219028"/>
        <c:scaling>
          <c:orientation val="minMax"/>
          <c:max val="5"/>
          <c:min val="0"/>
        </c:scaling>
        <c:delete val="1"/>
        <c:axPos val="b"/>
        <c:majorGridlines>
          <c:spPr>
            <a:ln w="0"/>
          </c:spPr>
        </c:majorGridlines>
        <c:minorGridlines>
          <c:spPr>
            <a:ln w="0"/>
          </c:spPr>
        </c:minorGridlines>
        <c:numFmt formatCode="General" sourceLinked="1"/>
        <c:majorTickMark val="out"/>
        <c:minorTickMark val="none"/>
        <c:tickLblPos val="nextTo"/>
        <c:crossAx val="1516807829"/>
        <c:crosses val="autoZero"/>
        <c:crossBetween val="midCat"/>
        <c:majorUnit val="1"/>
        <c:minorUnit val="1"/>
      </c:valAx>
      <c:valAx>
        <c:axId val="1516807829"/>
        <c:scaling>
          <c:orientation val="minMax"/>
          <c:max val="1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49219028"/>
        <c:crosses val="autoZero"/>
        <c:crossBetween val="midCat"/>
        <c:majorUnit val="0"/>
        <c:minorUnit val="0"/>
      </c:valAx>
    </c:plotArea>
    <c:legend>
      <c:legendPos val="b"/>
      <c:legendEntry>
        <c:idx val="0"/>
        <c:delete val="1"/>
      </c:legendEntry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Nuorisotyöntekijät ovat kiinnostuneita siitä, mitä minulle kuuluu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n = 68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49F-4A05-9D97-833C2C2FAA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Sheet1!$C$2</c:f>
            </c:multiLvlStrRef>
          </c:cat>
          <c:val>
            <c:numRef>
              <c:f>Sheet1!$D$2</c:f>
              <c:numCache>
                <c:formatCode>General</c:formatCode>
                <c:ptCount val="1"/>
                <c:pt idx="0">
                  <c:v>4.5441176470588198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9F-4A05-9D97-833C2C2FAA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scatterChart>
        <c:scatterStyle val="lineMarker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Keskiarvo 4,5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Sheet1!$E$2</c:f>
              <c:numCache>
                <c:formatCode>General</c:formatCode>
                <c:ptCount val="1"/>
                <c:pt idx="0">
                  <c:v>4.5441176470588198</c:v>
                </c:pt>
              </c:numCache>
            </c:numRef>
          </c:xVal>
          <c:yVal>
            <c:numRef>
              <c:f>Sheet1!$F$2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049F-4A05-9D97-833C2C2FAA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95162516"/>
        <c:axId val="245154064"/>
      </c:scatte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5"/>
          <c:min val="0"/>
        </c:scaling>
        <c:delete val="0"/>
        <c:axPos val="t"/>
        <c:majorGridlines/>
        <c:numFmt formatCode="General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  <c:majorUnit val="1"/>
        <c:minorUnit val="1"/>
      </c:valAx>
      <c:valAx>
        <c:axId val="1995162516"/>
        <c:scaling>
          <c:orientation val="minMax"/>
          <c:max val="5"/>
          <c:min val="0"/>
        </c:scaling>
        <c:delete val="1"/>
        <c:axPos val="b"/>
        <c:majorGridlines>
          <c:spPr>
            <a:ln w="0"/>
          </c:spPr>
        </c:majorGridlines>
        <c:minorGridlines>
          <c:spPr>
            <a:ln w="0"/>
          </c:spPr>
        </c:minorGridlines>
        <c:numFmt formatCode="General" sourceLinked="1"/>
        <c:majorTickMark val="out"/>
        <c:minorTickMark val="none"/>
        <c:tickLblPos val="nextTo"/>
        <c:crossAx val="245154064"/>
        <c:crosses val="autoZero"/>
        <c:crossBetween val="midCat"/>
        <c:majorUnit val="1"/>
        <c:minorUnit val="1"/>
      </c:valAx>
      <c:valAx>
        <c:axId val="245154064"/>
        <c:scaling>
          <c:orientation val="minMax"/>
          <c:max val="1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1995162516"/>
        <c:crosses val="autoZero"/>
        <c:crossBetween val="midCat"/>
        <c:majorUnit val="0"/>
        <c:minorUnit val="0"/>
      </c:valAx>
    </c:plotArea>
    <c:legend>
      <c:legendPos val="b"/>
      <c:legendEntry>
        <c:idx val="0"/>
        <c:delete val="1"/>
      </c:legendEntry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Minusta tuntuu, että nuorisotyöntekijät tykkäävät, kun käyn nuorisotilalla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n = 68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8190-432C-98BA-BAF4C09EA3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Sheet1!$C$2</c:f>
            </c:multiLvlStrRef>
          </c:cat>
          <c:val>
            <c:numRef>
              <c:f>Sheet1!$D$2</c:f>
              <c:numCache>
                <c:formatCode>General</c:formatCode>
                <c:ptCount val="1"/>
                <c:pt idx="0">
                  <c:v>4.4558823529411802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90-432C-98BA-BAF4C09EA3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scatterChart>
        <c:scatterStyle val="lineMarker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Keskiarvo 4,5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Sheet1!$E$2</c:f>
              <c:numCache>
                <c:formatCode>General</c:formatCode>
                <c:ptCount val="1"/>
                <c:pt idx="0">
                  <c:v>4.4558823529411802</c:v>
                </c:pt>
              </c:numCache>
            </c:numRef>
          </c:xVal>
          <c:yVal>
            <c:numRef>
              <c:f>Sheet1!$F$2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8190-432C-98BA-BAF4C09EA3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65665102"/>
        <c:axId val="609360129"/>
      </c:scatte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5"/>
          <c:min val="0"/>
        </c:scaling>
        <c:delete val="0"/>
        <c:axPos val="t"/>
        <c:majorGridlines/>
        <c:numFmt formatCode="General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  <c:majorUnit val="1"/>
        <c:minorUnit val="1"/>
      </c:valAx>
      <c:valAx>
        <c:axId val="2065665102"/>
        <c:scaling>
          <c:orientation val="minMax"/>
          <c:max val="5"/>
          <c:min val="0"/>
        </c:scaling>
        <c:delete val="1"/>
        <c:axPos val="b"/>
        <c:majorGridlines>
          <c:spPr>
            <a:ln w="0"/>
          </c:spPr>
        </c:majorGridlines>
        <c:minorGridlines>
          <c:spPr>
            <a:ln w="0"/>
          </c:spPr>
        </c:minorGridlines>
        <c:numFmt formatCode="General" sourceLinked="1"/>
        <c:majorTickMark val="out"/>
        <c:minorTickMark val="none"/>
        <c:tickLblPos val="nextTo"/>
        <c:crossAx val="609360129"/>
        <c:crosses val="autoZero"/>
        <c:crossBetween val="midCat"/>
        <c:majorUnit val="1"/>
        <c:minorUnit val="1"/>
      </c:valAx>
      <c:valAx>
        <c:axId val="609360129"/>
        <c:scaling>
          <c:orientation val="minMax"/>
          <c:max val="1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2065665102"/>
        <c:crosses val="autoZero"/>
        <c:crossBetween val="midCat"/>
        <c:majorUnit val="0"/>
        <c:minorUnit val="0"/>
      </c:valAx>
    </c:plotArea>
    <c:legend>
      <c:legendPos val="b"/>
      <c:legendEntry>
        <c:idx val="0"/>
        <c:delete val="1"/>
      </c:legendEntry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Tapaan muita nuorisotilan kävijöitä myös nuorisotilan ulkopuolella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n = 68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5DE-4B6B-B812-55BCB4B872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Sheet1!$C$2</c:f>
            </c:multiLvlStrRef>
          </c:cat>
          <c:val>
            <c:numRef>
              <c:f>Sheet1!$D$2</c:f>
              <c:numCache>
                <c:formatCode>General</c:formatCode>
                <c:ptCount val="1"/>
                <c:pt idx="0">
                  <c:v>3.9117647058823501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DE-4B6B-B812-55BCB4B872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scatterChart>
        <c:scatterStyle val="lineMarker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Keskiarvo 3,9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Sheet1!$E$2</c:f>
              <c:numCache>
                <c:formatCode>General</c:formatCode>
                <c:ptCount val="1"/>
                <c:pt idx="0">
                  <c:v>3.9117647058823501</c:v>
                </c:pt>
              </c:numCache>
            </c:numRef>
          </c:xVal>
          <c:yVal>
            <c:numRef>
              <c:f>Sheet1!$F$2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75DE-4B6B-B812-55BCB4B872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3481317"/>
        <c:axId val="12850434"/>
      </c:scatte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5"/>
          <c:min val="0"/>
        </c:scaling>
        <c:delete val="0"/>
        <c:axPos val="t"/>
        <c:majorGridlines/>
        <c:numFmt formatCode="General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  <c:majorUnit val="1"/>
        <c:minorUnit val="1"/>
      </c:valAx>
      <c:valAx>
        <c:axId val="513481317"/>
        <c:scaling>
          <c:orientation val="minMax"/>
          <c:max val="5"/>
          <c:min val="0"/>
        </c:scaling>
        <c:delete val="1"/>
        <c:axPos val="b"/>
        <c:majorGridlines>
          <c:spPr>
            <a:ln w="0"/>
          </c:spPr>
        </c:majorGridlines>
        <c:minorGridlines>
          <c:spPr>
            <a:ln w="0"/>
          </c:spPr>
        </c:minorGridlines>
        <c:numFmt formatCode="General" sourceLinked="1"/>
        <c:majorTickMark val="out"/>
        <c:minorTickMark val="none"/>
        <c:tickLblPos val="nextTo"/>
        <c:crossAx val="12850434"/>
        <c:crosses val="autoZero"/>
        <c:crossBetween val="midCat"/>
        <c:majorUnit val="1"/>
        <c:minorUnit val="1"/>
      </c:valAx>
      <c:valAx>
        <c:axId val="12850434"/>
        <c:scaling>
          <c:orientation val="minMax"/>
          <c:max val="1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513481317"/>
        <c:crosses val="autoZero"/>
        <c:crossBetween val="midCat"/>
        <c:majorUnit val="0"/>
        <c:minorUnit val="0"/>
      </c:valAx>
    </c:plotArea>
    <c:legend>
      <c:legendPos val="b"/>
      <c:legendEntry>
        <c:idx val="0"/>
        <c:delete val="1"/>
      </c:legendEntry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Olen havainnut kiusaamista nuorisotilalla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n = 68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EEF3-4879-A40A-021344C56E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Sheet1!$C$2</c:f>
            </c:multiLvlStrRef>
          </c:cat>
          <c:val>
            <c:numRef>
              <c:f>Sheet1!$D$2</c:f>
              <c:numCache>
                <c:formatCode>General</c:formatCode>
                <c:ptCount val="1"/>
                <c:pt idx="0">
                  <c:v>1.6764705882352899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F3-4879-A40A-021344C56E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scatterChart>
        <c:scatterStyle val="lineMarker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Keskiarvo 1,7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Sheet1!$E$2</c:f>
              <c:numCache>
                <c:formatCode>General</c:formatCode>
                <c:ptCount val="1"/>
                <c:pt idx="0">
                  <c:v>1.6764705882352899</c:v>
                </c:pt>
              </c:numCache>
            </c:numRef>
          </c:xVal>
          <c:yVal>
            <c:numRef>
              <c:f>Sheet1!$F$2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EEF3-4879-A40A-021344C56E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23481130"/>
        <c:axId val="852449952"/>
      </c:scatte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5"/>
          <c:min val="0"/>
        </c:scaling>
        <c:delete val="0"/>
        <c:axPos val="t"/>
        <c:majorGridlines/>
        <c:numFmt formatCode="General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  <c:majorUnit val="1"/>
        <c:minorUnit val="1"/>
      </c:valAx>
      <c:valAx>
        <c:axId val="623481130"/>
        <c:scaling>
          <c:orientation val="minMax"/>
          <c:max val="5"/>
          <c:min val="0"/>
        </c:scaling>
        <c:delete val="1"/>
        <c:axPos val="b"/>
        <c:majorGridlines>
          <c:spPr>
            <a:ln w="0"/>
          </c:spPr>
        </c:majorGridlines>
        <c:minorGridlines>
          <c:spPr>
            <a:ln w="0"/>
          </c:spPr>
        </c:minorGridlines>
        <c:numFmt formatCode="General" sourceLinked="1"/>
        <c:majorTickMark val="out"/>
        <c:minorTickMark val="none"/>
        <c:tickLblPos val="nextTo"/>
        <c:crossAx val="852449952"/>
        <c:crosses val="autoZero"/>
        <c:crossBetween val="midCat"/>
        <c:majorUnit val="1"/>
        <c:minorUnit val="1"/>
      </c:valAx>
      <c:valAx>
        <c:axId val="852449952"/>
        <c:scaling>
          <c:orientation val="minMax"/>
          <c:max val="1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623481130"/>
        <c:crosses val="autoZero"/>
        <c:crossBetween val="midCat"/>
        <c:majorUnit val="0"/>
        <c:minorUnit val="0"/>
      </c:valAx>
    </c:plotArea>
    <c:legend>
      <c:legendPos val="b"/>
      <c:legendEntry>
        <c:idx val="0"/>
        <c:delete val="1"/>
      </c:legendEntry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Nuorisotilani on viihtyisä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n = 68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C9BA-45F7-A469-66C7DABF68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Sheet1!$C$2</c:f>
            </c:multiLvlStrRef>
          </c:cat>
          <c:val>
            <c:numRef>
              <c:f>Sheet1!$D$2</c:f>
              <c:numCache>
                <c:formatCode>General</c:formatCode>
                <c:ptCount val="1"/>
                <c:pt idx="0">
                  <c:v>4.5294117647058796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9BA-45F7-A469-66C7DABF68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scatterChart>
        <c:scatterStyle val="lineMarker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Keskiarvo 4,5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Sheet1!$E$2</c:f>
              <c:numCache>
                <c:formatCode>General</c:formatCode>
                <c:ptCount val="1"/>
                <c:pt idx="0">
                  <c:v>4.5294117647058796</c:v>
                </c:pt>
              </c:numCache>
            </c:numRef>
          </c:xVal>
          <c:yVal>
            <c:numRef>
              <c:f>Sheet1!$F$2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C9BA-45F7-A469-66C7DABF68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99377607"/>
        <c:axId val="147769554"/>
      </c:scatte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5"/>
          <c:min val="0"/>
        </c:scaling>
        <c:delete val="0"/>
        <c:axPos val="t"/>
        <c:majorGridlines/>
        <c:numFmt formatCode="General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  <c:majorUnit val="1"/>
        <c:minorUnit val="1"/>
      </c:valAx>
      <c:valAx>
        <c:axId val="799377607"/>
        <c:scaling>
          <c:orientation val="minMax"/>
          <c:max val="5"/>
          <c:min val="0"/>
        </c:scaling>
        <c:delete val="1"/>
        <c:axPos val="b"/>
        <c:majorGridlines>
          <c:spPr>
            <a:ln w="0"/>
          </c:spPr>
        </c:majorGridlines>
        <c:minorGridlines>
          <c:spPr>
            <a:ln w="0"/>
          </c:spPr>
        </c:minorGridlines>
        <c:numFmt formatCode="General" sourceLinked="1"/>
        <c:majorTickMark val="out"/>
        <c:minorTickMark val="none"/>
        <c:tickLblPos val="nextTo"/>
        <c:crossAx val="147769554"/>
        <c:crosses val="autoZero"/>
        <c:crossBetween val="midCat"/>
        <c:majorUnit val="1"/>
        <c:minorUnit val="1"/>
      </c:valAx>
      <c:valAx>
        <c:axId val="147769554"/>
        <c:scaling>
          <c:orientation val="minMax"/>
          <c:max val="1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799377607"/>
        <c:crosses val="autoZero"/>
        <c:crossBetween val="midCat"/>
        <c:majorUnit val="0"/>
        <c:minorUnit val="0"/>
      </c:valAx>
    </c:plotArea>
    <c:legend>
      <c:legendPos val="b"/>
      <c:legendEntry>
        <c:idx val="0"/>
        <c:delete val="1"/>
      </c:legendEntry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Nuorisotilalla on riittävästi kivaa tekemistä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n = 68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99B-47EF-985C-FF752A59E7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Sheet1!$C$2</c:f>
            </c:multiLvlStrRef>
          </c:cat>
          <c:val>
            <c:numRef>
              <c:f>Sheet1!$D$2</c:f>
              <c:numCache>
                <c:formatCode>General</c:formatCode>
                <c:ptCount val="1"/>
                <c:pt idx="0">
                  <c:v>4.4411764705882399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99B-47EF-985C-FF752A59E7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scatterChart>
        <c:scatterStyle val="lineMarker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Keskiarvo 4,4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Sheet1!$E$2</c:f>
              <c:numCache>
                <c:formatCode>General</c:formatCode>
                <c:ptCount val="1"/>
                <c:pt idx="0">
                  <c:v>4.4411764705882399</c:v>
                </c:pt>
              </c:numCache>
            </c:numRef>
          </c:xVal>
          <c:yVal>
            <c:numRef>
              <c:f>Sheet1!$F$2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099B-47EF-985C-FF752A59E7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46380493"/>
        <c:axId val="141535377"/>
      </c:scatte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5"/>
          <c:min val="0"/>
        </c:scaling>
        <c:delete val="0"/>
        <c:axPos val="t"/>
        <c:majorGridlines/>
        <c:numFmt formatCode="General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  <c:majorUnit val="1"/>
        <c:minorUnit val="1"/>
      </c:valAx>
      <c:valAx>
        <c:axId val="1846380493"/>
        <c:scaling>
          <c:orientation val="minMax"/>
          <c:max val="5"/>
          <c:min val="0"/>
        </c:scaling>
        <c:delete val="1"/>
        <c:axPos val="b"/>
        <c:majorGridlines>
          <c:spPr>
            <a:ln w="0"/>
          </c:spPr>
        </c:majorGridlines>
        <c:minorGridlines>
          <c:spPr>
            <a:ln w="0"/>
          </c:spPr>
        </c:minorGridlines>
        <c:numFmt formatCode="General" sourceLinked="1"/>
        <c:majorTickMark val="out"/>
        <c:minorTickMark val="none"/>
        <c:tickLblPos val="nextTo"/>
        <c:crossAx val="141535377"/>
        <c:crosses val="autoZero"/>
        <c:crossBetween val="midCat"/>
        <c:majorUnit val="1"/>
        <c:minorUnit val="1"/>
      </c:valAx>
      <c:valAx>
        <c:axId val="141535377"/>
        <c:scaling>
          <c:orientation val="minMax"/>
          <c:max val="1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1846380493"/>
        <c:crosses val="autoZero"/>
        <c:crossBetween val="midCat"/>
        <c:majorUnit val="0"/>
        <c:minorUnit val="0"/>
      </c:valAx>
    </c:plotArea>
    <c:legend>
      <c:legendPos val="b"/>
      <c:legendEntry>
        <c:idx val="0"/>
        <c:delete val="1"/>
      </c:legendEntry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Nuorisotilani aukioloajat ovat sopivat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n = 68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915F-48BA-9900-97B182BF4F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Sheet1!$C$2</c:f>
            </c:multiLvlStrRef>
          </c:cat>
          <c:val>
            <c:numRef>
              <c:f>Sheet1!$D$2</c:f>
              <c:numCache>
                <c:formatCode>General</c:formatCode>
                <c:ptCount val="1"/>
                <c:pt idx="0">
                  <c:v>4.1470588235294104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5F-48BA-9900-97B182BF4F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scatterChart>
        <c:scatterStyle val="lineMarker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Keskiarvo 4,1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Sheet1!$E$2</c:f>
              <c:numCache>
                <c:formatCode>General</c:formatCode>
                <c:ptCount val="1"/>
                <c:pt idx="0">
                  <c:v>4.1470588235294104</c:v>
                </c:pt>
              </c:numCache>
            </c:numRef>
          </c:xVal>
          <c:yVal>
            <c:numRef>
              <c:f>Sheet1!$F$2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915F-48BA-9900-97B182BF4F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88401113"/>
        <c:axId val="1551850013"/>
      </c:scatte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5"/>
          <c:min val="0"/>
        </c:scaling>
        <c:delete val="0"/>
        <c:axPos val="t"/>
        <c:majorGridlines/>
        <c:numFmt formatCode="General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  <c:majorUnit val="1"/>
        <c:minorUnit val="1"/>
      </c:valAx>
      <c:valAx>
        <c:axId val="288401113"/>
        <c:scaling>
          <c:orientation val="minMax"/>
          <c:max val="5"/>
          <c:min val="0"/>
        </c:scaling>
        <c:delete val="1"/>
        <c:axPos val="b"/>
        <c:majorGridlines>
          <c:spPr>
            <a:ln w="0"/>
          </c:spPr>
        </c:majorGridlines>
        <c:minorGridlines>
          <c:spPr>
            <a:ln w="0"/>
          </c:spPr>
        </c:minorGridlines>
        <c:numFmt formatCode="General" sourceLinked="1"/>
        <c:majorTickMark val="out"/>
        <c:minorTickMark val="none"/>
        <c:tickLblPos val="nextTo"/>
        <c:crossAx val="1551850013"/>
        <c:crosses val="autoZero"/>
        <c:crossBetween val="midCat"/>
        <c:majorUnit val="1"/>
        <c:minorUnit val="1"/>
      </c:valAx>
      <c:valAx>
        <c:axId val="1551850013"/>
        <c:scaling>
          <c:orientation val="minMax"/>
          <c:max val="1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288401113"/>
        <c:crosses val="autoZero"/>
        <c:crossBetween val="midCat"/>
        <c:majorUnit val="0"/>
        <c:minorUnit val="0"/>
      </c:valAx>
    </c:plotArea>
    <c:legend>
      <c:legendPos val="b"/>
      <c:legendEntry>
        <c:idx val="0"/>
        <c:delete val="1"/>
      </c:legendEntry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Nuorisotilan ilmapiiri on hyvä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n = 68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D4B5-47C2-9648-216EA59E9F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Sheet1!$C$2</c:f>
            </c:multiLvlStrRef>
          </c:cat>
          <c:val>
            <c:numRef>
              <c:f>Sheet1!$D$2</c:f>
              <c:numCache>
                <c:formatCode>General</c:formatCode>
                <c:ptCount val="1"/>
                <c:pt idx="0">
                  <c:v>4.5441176470588198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B5-47C2-9648-216EA59E9F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scatterChart>
        <c:scatterStyle val="lineMarker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Keskiarvo 4,5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Sheet1!$E$2</c:f>
              <c:numCache>
                <c:formatCode>General</c:formatCode>
                <c:ptCount val="1"/>
                <c:pt idx="0">
                  <c:v>4.5441176470588198</c:v>
                </c:pt>
              </c:numCache>
            </c:numRef>
          </c:xVal>
          <c:yVal>
            <c:numRef>
              <c:f>Sheet1!$F$2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D4B5-47C2-9648-216EA59E9F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9795067"/>
        <c:axId val="1078517551"/>
      </c:scatte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5"/>
          <c:min val="0"/>
        </c:scaling>
        <c:delete val="0"/>
        <c:axPos val="t"/>
        <c:majorGridlines/>
        <c:numFmt formatCode="General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  <c:majorUnit val="1"/>
        <c:minorUnit val="1"/>
      </c:valAx>
      <c:valAx>
        <c:axId val="49795067"/>
        <c:scaling>
          <c:orientation val="minMax"/>
          <c:max val="5"/>
          <c:min val="0"/>
        </c:scaling>
        <c:delete val="1"/>
        <c:axPos val="b"/>
        <c:majorGridlines>
          <c:spPr>
            <a:ln w="0"/>
          </c:spPr>
        </c:majorGridlines>
        <c:minorGridlines>
          <c:spPr>
            <a:ln w="0"/>
          </c:spPr>
        </c:minorGridlines>
        <c:numFmt formatCode="General" sourceLinked="1"/>
        <c:majorTickMark val="out"/>
        <c:minorTickMark val="none"/>
        <c:tickLblPos val="nextTo"/>
        <c:crossAx val="1078517551"/>
        <c:crosses val="autoZero"/>
        <c:crossBetween val="midCat"/>
        <c:majorUnit val="1"/>
        <c:minorUnit val="1"/>
      </c:valAx>
      <c:valAx>
        <c:axId val="1078517551"/>
        <c:scaling>
          <c:orientation val="minMax"/>
          <c:max val="1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49795067"/>
        <c:crosses val="autoZero"/>
        <c:crossBetween val="midCat"/>
        <c:majorUnit val="0"/>
        <c:minorUnit val="0"/>
      </c:valAx>
    </c:plotArea>
    <c:legend>
      <c:legendPos val="b"/>
      <c:legendEntry>
        <c:idx val="0"/>
        <c:delete val="1"/>
      </c:legendEntry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Kuinka kauan olet ollut nuorisotilatoiminnassa mukana?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44%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E8E2-481C-82A2-EB2E55F4E62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t>21%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E8E2-481C-82A2-EB2E55F4E62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t>12%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E8E2-481C-82A2-EB2E55F4E62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t>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E8E2-481C-82A2-EB2E55F4E62C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t>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E8E2-481C-82A2-EB2E55F4E62C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t>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E8E2-481C-82A2-EB2E55F4E62C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t>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E8E2-481C-82A2-EB2E55F4E62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Sheet1!$C$2:$C$9</c:f>
              <c:strCache>
                <c:ptCount val="8"/>
                <c:pt idx="0">
                  <c:v>1 vuosi</c:v>
                </c:pt>
                <c:pt idx="1">
                  <c:v>2 vuotta</c:v>
                </c:pt>
                <c:pt idx="2">
                  <c:v>3 vuotta</c:v>
                </c:pt>
                <c:pt idx="3">
                  <c:v>4 vuotta</c:v>
                </c:pt>
                <c:pt idx="4">
                  <c:v>5 vuotta</c:v>
                </c:pt>
                <c:pt idx="5">
                  <c:v>6 vuotta</c:v>
                </c:pt>
                <c:pt idx="6">
                  <c:v>7 vuotta</c:v>
                </c:pt>
                <c:pt idx="7">
                  <c:v>8+ vuotta </c:v>
                </c:pt>
              </c:strCache>
            </c:strRef>
          </c:cat>
          <c:val>
            <c:numRef>
              <c:f>Sheet1!$D$2:$D$9</c:f>
              <c:numCache>
                <c:formatCode>General</c:formatCode>
                <c:ptCount val="8"/>
                <c:pt idx="0">
                  <c:v>0.44</c:v>
                </c:pt>
                <c:pt idx="1">
                  <c:v>0.21</c:v>
                </c:pt>
                <c:pt idx="2">
                  <c:v>0.12</c:v>
                </c:pt>
                <c:pt idx="3">
                  <c:v>0.09</c:v>
                </c:pt>
                <c:pt idx="4">
                  <c:v>0.04</c:v>
                </c:pt>
                <c:pt idx="5">
                  <c:v>0.04</c:v>
                </c:pt>
                <c:pt idx="6">
                  <c:v>0</c:v>
                </c:pt>
                <c:pt idx="7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8E2-481C-82A2-EB2E55F4E6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Koetko että sinua on kohdeltu epäreilusti nuorisotilalla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94%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8F67-4960-85C6-0994454A819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8F67-4960-85C6-0994454A819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8F67-4960-85C6-0994454A819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8F67-4960-85C6-0994454A8197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8F67-4960-85C6-0994454A8197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8F67-4960-85C6-0994454A81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Sheet1!$C$2:$C$11</c:f>
              <c:strCache>
                <c:ptCount val="10"/>
                <c:pt idx="0">
                  <c:v>En koe</c:v>
                </c:pt>
                <c:pt idx="1">
                  <c:v>Kyllä, muiden nuorten toimesta</c:v>
                </c:pt>
                <c:pt idx="2">
                  <c:v>Kyllä, nuorisotyöntekijän toimesta</c:v>
                </c:pt>
                <c:pt idx="3">
                  <c:v>Kyllä, sukupuolirooleihin liittyvien stereotypioiden johdosta </c:v>
                </c:pt>
                <c:pt idx="4">
                  <c:v>Kyllä, iästäni johtuen</c:v>
                </c:pt>
                <c:pt idx="5">
                  <c:v>Kyllä, etnisestä taustastani johtuen </c:v>
                </c:pt>
                <c:pt idx="6">
                  <c:v>Kyllä, uskonnostani johtuen</c:v>
                </c:pt>
                <c:pt idx="7">
                  <c:v>Kyllä, seksuaalisesta suuntautumisesta johtuen</c:v>
                </c:pt>
                <c:pt idx="8">
                  <c:v>Kyllä, vammastani johtuen</c:v>
                </c:pt>
                <c:pt idx="9">
                  <c:v>Kyllä, muusta syystä johtuen</c:v>
                </c:pt>
              </c:strCache>
            </c:str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0.94</c:v>
                </c:pt>
                <c:pt idx="1">
                  <c:v>0.03</c:v>
                </c:pt>
                <c:pt idx="2">
                  <c:v>0.03</c:v>
                </c:pt>
                <c:pt idx="3">
                  <c:v>0</c:v>
                </c:pt>
                <c:pt idx="4">
                  <c:v>0.01</c:v>
                </c:pt>
                <c:pt idx="5">
                  <c:v>0</c:v>
                </c:pt>
                <c:pt idx="6">
                  <c:v>0.01</c:v>
                </c:pt>
                <c:pt idx="7">
                  <c:v>0</c:v>
                </c:pt>
                <c:pt idx="8">
                  <c:v>0</c:v>
                </c:pt>
                <c:pt idx="9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F67-4960-85C6-0994454A81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Kuinka usein olet nuorisotilatoiminnassa mukana?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12%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448-49AF-8E99-D5EBAE64388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t>31%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448-49AF-8E99-D5EBAE64388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t>28%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B448-49AF-8E99-D5EBAE64388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t>10%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B448-49AF-8E99-D5EBAE64388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t>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B448-49AF-8E99-D5EBAE64388D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t>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B448-49AF-8E99-D5EBAE64388D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t>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B448-49AF-8E99-D5EBAE6438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Sheet1!$C$2:$C$8</c:f>
              <c:strCache>
                <c:ptCount val="7"/>
                <c:pt idx="0">
                  <c:v>Harvemmin kuin kerran viikossa</c:v>
                </c:pt>
                <c:pt idx="1">
                  <c:v>Kerran viikossa</c:v>
                </c:pt>
                <c:pt idx="2">
                  <c:v>Kaksi kertaa viikossa</c:v>
                </c:pt>
                <c:pt idx="3">
                  <c:v>Kolme kertaa viikossa</c:v>
                </c:pt>
                <c:pt idx="4">
                  <c:v>Neljä kertaa viikossa</c:v>
                </c:pt>
                <c:pt idx="5">
                  <c:v>Viisi kertaa viikossa</c:v>
                </c:pt>
                <c:pt idx="6">
                  <c:v>Enemmän kuin viisi kertaa viikossa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0.12</c:v>
                </c:pt>
                <c:pt idx="1">
                  <c:v>0.31</c:v>
                </c:pt>
                <c:pt idx="2">
                  <c:v>0.28000000000000003</c:v>
                </c:pt>
                <c:pt idx="3">
                  <c:v>0.1</c:v>
                </c:pt>
                <c:pt idx="4">
                  <c:v>7.0000000000000007E-2</c:v>
                </c:pt>
                <c:pt idx="5">
                  <c:v>0.05</c:v>
                </c:pt>
                <c:pt idx="6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448-49AF-8E99-D5EBAE6438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Mikä sai sinut tulemaan nuorisotilalle ensimmäisen kerran?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17%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C92-4237-A1E0-14C8DB81E94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t>59%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C92-4237-A1E0-14C8DB81E94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t>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BC92-4237-A1E0-14C8DB81E94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t>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BC92-4237-A1E0-14C8DB81E949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t>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BC92-4237-A1E0-14C8DB81E9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Sheet1!$C$2:$C$6</c:f>
              <c:strCache>
                <c:ptCount val="5"/>
                <c:pt idx="0">
                  <c:v>nuorisotyöntekijä kertoi mahdollisuudesta koulullani</c:v>
                </c:pt>
                <c:pt idx="1">
                  <c:v>kaveri houkutteli mukaan</c:v>
                </c:pt>
                <c:pt idx="2">
                  <c:v>tunsin ohjaajan etukäteen</c:v>
                </c:pt>
                <c:pt idx="3">
                  <c:v>olin nähnyt tiedotteen nuorisotilan toiminnasta</c:v>
                </c:pt>
                <c:pt idx="4">
                  <c:v>joku muu, mikä?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0.17</c:v>
                </c:pt>
                <c:pt idx="1">
                  <c:v>0.59</c:v>
                </c:pt>
                <c:pt idx="2">
                  <c:v>0.06</c:v>
                </c:pt>
                <c:pt idx="3">
                  <c:v>0.09</c:v>
                </c:pt>
                <c:pt idx="4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C92-4237-A1E0-14C8DB81E9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Voin olla turvallisesti oma itseni nuorisotilalla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n = 68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3D0-4A34-BFB7-ABF3D7B371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Sheet1!$C$2</c:f>
            </c:multiLvlStrRef>
          </c:cat>
          <c:val>
            <c:numRef>
              <c:f>Sheet1!$D$2</c:f>
              <c:numCache>
                <c:formatCode>General</c:formatCode>
                <c:ptCount val="1"/>
                <c:pt idx="0">
                  <c:v>4.6617647058823497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D0-4A34-BFB7-ABF3D7B371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scatterChart>
        <c:scatterStyle val="lineMarker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Keskiarvo 4,7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Sheet1!$E$2</c:f>
              <c:numCache>
                <c:formatCode>General</c:formatCode>
                <c:ptCount val="1"/>
                <c:pt idx="0">
                  <c:v>4.6617647058823497</c:v>
                </c:pt>
              </c:numCache>
            </c:numRef>
          </c:xVal>
          <c:yVal>
            <c:numRef>
              <c:f>Sheet1!$F$2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33D0-4A34-BFB7-ABF3D7B371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6758888"/>
        <c:axId val="764098923"/>
      </c:scatte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5"/>
          <c:min val="0"/>
        </c:scaling>
        <c:delete val="0"/>
        <c:axPos val="t"/>
        <c:majorGridlines/>
        <c:numFmt formatCode="General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  <c:majorUnit val="1"/>
        <c:minorUnit val="1"/>
      </c:valAx>
      <c:valAx>
        <c:axId val="66758888"/>
        <c:scaling>
          <c:orientation val="minMax"/>
          <c:max val="5"/>
          <c:min val="0"/>
        </c:scaling>
        <c:delete val="1"/>
        <c:axPos val="b"/>
        <c:majorGridlines>
          <c:spPr>
            <a:ln w="0"/>
          </c:spPr>
        </c:majorGridlines>
        <c:minorGridlines>
          <c:spPr>
            <a:ln w="0"/>
          </c:spPr>
        </c:minorGridlines>
        <c:numFmt formatCode="General" sourceLinked="1"/>
        <c:majorTickMark val="out"/>
        <c:minorTickMark val="none"/>
        <c:tickLblPos val="nextTo"/>
        <c:crossAx val="764098923"/>
        <c:crosses val="autoZero"/>
        <c:crossBetween val="midCat"/>
        <c:majorUnit val="1"/>
        <c:minorUnit val="1"/>
      </c:valAx>
      <c:valAx>
        <c:axId val="764098923"/>
        <c:scaling>
          <c:orientation val="minMax"/>
          <c:max val="1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66758888"/>
        <c:crosses val="autoZero"/>
        <c:crossBetween val="midCat"/>
        <c:majorUnit val="0"/>
        <c:minorUnit val="0"/>
      </c:valAx>
    </c:plotArea>
    <c:legend>
      <c:legendPos val="b"/>
      <c:legendEntry>
        <c:idx val="0"/>
        <c:delete val="1"/>
      </c:legendEntry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Nuorisotyöntekijät suhtautuvat mielipiteisiini vakavasti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n = 68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05C-411A-8B1C-AB4B523F8C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Sheet1!$C$2</c:f>
            </c:multiLvlStrRef>
          </c:cat>
          <c:val>
            <c:numRef>
              <c:f>Sheet1!$D$2</c:f>
              <c:numCache>
                <c:formatCode>General</c:formatCode>
                <c:ptCount val="1"/>
                <c:pt idx="0">
                  <c:v>4.5588235294117601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05C-411A-8B1C-AB4B523F8C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scatterChart>
        <c:scatterStyle val="lineMarker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Keskiarvo 4,6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Sheet1!$E$2</c:f>
              <c:numCache>
                <c:formatCode>General</c:formatCode>
                <c:ptCount val="1"/>
                <c:pt idx="0">
                  <c:v>4.5588235294117601</c:v>
                </c:pt>
              </c:numCache>
            </c:numRef>
          </c:xVal>
          <c:yVal>
            <c:numRef>
              <c:f>Sheet1!$F$2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705C-411A-8B1C-AB4B523F8C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34953814"/>
        <c:axId val="758403950"/>
      </c:scatte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5"/>
          <c:min val="0"/>
        </c:scaling>
        <c:delete val="0"/>
        <c:axPos val="t"/>
        <c:majorGridlines/>
        <c:numFmt formatCode="General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  <c:majorUnit val="1"/>
        <c:minorUnit val="1"/>
      </c:valAx>
      <c:valAx>
        <c:axId val="1434953814"/>
        <c:scaling>
          <c:orientation val="minMax"/>
          <c:max val="5"/>
          <c:min val="0"/>
        </c:scaling>
        <c:delete val="1"/>
        <c:axPos val="b"/>
        <c:majorGridlines>
          <c:spPr>
            <a:ln w="0"/>
          </c:spPr>
        </c:majorGridlines>
        <c:minorGridlines>
          <c:spPr>
            <a:ln w="0"/>
          </c:spPr>
        </c:minorGridlines>
        <c:numFmt formatCode="General" sourceLinked="1"/>
        <c:majorTickMark val="out"/>
        <c:minorTickMark val="none"/>
        <c:tickLblPos val="nextTo"/>
        <c:crossAx val="758403950"/>
        <c:crosses val="autoZero"/>
        <c:crossBetween val="midCat"/>
        <c:majorUnit val="1"/>
        <c:minorUnit val="1"/>
      </c:valAx>
      <c:valAx>
        <c:axId val="758403950"/>
        <c:scaling>
          <c:orientation val="minMax"/>
          <c:max val="1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1434953814"/>
        <c:crosses val="autoZero"/>
        <c:crossBetween val="midCat"/>
        <c:majorUnit val="0"/>
        <c:minorUnit val="0"/>
      </c:valAx>
    </c:plotArea>
    <c:legend>
      <c:legendPos val="b"/>
      <c:legendEntry>
        <c:idx val="0"/>
        <c:delete val="1"/>
      </c:legendEntry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Nuorisotyöntekijät ymmärtävät minua nuorisotilalla ollessani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n = 68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150-44DB-85B0-D32FBAB79B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Sheet1!$C$2</c:f>
            </c:multiLvlStrRef>
          </c:cat>
          <c:val>
            <c:numRef>
              <c:f>Sheet1!$D$2</c:f>
              <c:numCache>
                <c:formatCode>General</c:formatCode>
                <c:ptCount val="1"/>
                <c:pt idx="0">
                  <c:v>4.6176470588235299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50-44DB-85B0-D32FBAB79B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scatterChart>
        <c:scatterStyle val="lineMarker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Keskiarvo 4,6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Sheet1!$E$2</c:f>
              <c:numCache>
                <c:formatCode>General</c:formatCode>
                <c:ptCount val="1"/>
                <c:pt idx="0">
                  <c:v>4.6176470588235299</c:v>
                </c:pt>
              </c:numCache>
            </c:numRef>
          </c:xVal>
          <c:yVal>
            <c:numRef>
              <c:f>Sheet1!$F$2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3150-44DB-85B0-D32FBAB79B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35493604"/>
        <c:axId val="1457610099"/>
      </c:scatte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5"/>
          <c:min val="0"/>
        </c:scaling>
        <c:delete val="0"/>
        <c:axPos val="t"/>
        <c:majorGridlines/>
        <c:numFmt formatCode="General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  <c:majorUnit val="1"/>
        <c:minorUnit val="1"/>
      </c:valAx>
      <c:valAx>
        <c:axId val="735493604"/>
        <c:scaling>
          <c:orientation val="minMax"/>
          <c:max val="5"/>
          <c:min val="0"/>
        </c:scaling>
        <c:delete val="1"/>
        <c:axPos val="b"/>
        <c:majorGridlines>
          <c:spPr>
            <a:ln w="0"/>
          </c:spPr>
        </c:majorGridlines>
        <c:minorGridlines>
          <c:spPr>
            <a:ln w="0"/>
          </c:spPr>
        </c:minorGridlines>
        <c:numFmt formatCode="General" sourceLinked="1"/>
        <c:majorTickMark val="out"/>
        <c:minorTickMark val="none"/>
        <c:tickLblPos val="nextTo"/>
        <c:crossAx val="1457610099"/>
        <c:crosses val="autoZero"/>
        <c:crossBetween val="midCat"/>
        <c:majorUnit val="1"/>
        <c:minorUnit val="1"/>
      </c:valAx>
      <c:valAx>
        <c:axId val="1457610099"/>
        <c:scaling>
          <c:orientation val="minMax"/>
          <c:max val="1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735493604"/>
        <c:crosses val="autoZero"/>
        <c:crossBetween val="midCat"/>
        <c:majorUnit val="0"/>
        <c:minorUnit val="0"/>
      </c:valAx>
    </c:plotArea>
    <c:legend>
      <c:legendPos val="b"/>
      <c:legendEntry>
        <c:idx val="0"/>
        <c:delete val="1"/>
      </c:legendEntry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Nuorisotyöntekijät rohkaisevat suunnittelemaan tai toteuttamaan toimintaa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n = 68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CC68-4F23-8BE0-B7AC5B668E7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Sheet1!$C$2</c:f>
            </c:multiLvlStrRef>
          </c:cat>
          <c:val>
            <c:numRef>
              <c:f>Sheet1!$D$2</c:f>
              <c:numCache>
                <c:formatCode>General</c:formatCode>
                <c:ptCount val="1"/>
                <c:pt idx="0">
                  <c:v>4.5441176470588198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C68-4F23-8BE0-B7AC5B668E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scatterChart>
        <c:scatterStyle val="lineMarker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Keskiarvo 4,5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Sheet1!$E$2</c:f>
              <c:numCache>
                <c:formatCode>General</c:formatCode>
                <c:ptCount val="1"/>
                <c:pt idx="0">
                  <c:v>4.5441176470588198</c:v>
                </c:pt>
              </c:numCache>
            </c:numRef>
          </c:xVal>
          <c:yVal>
            <c:numRef>
              <c:f>Sheet1!$F$2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CC68-4F23-8BE0-B7AC5B668E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80411809"/>
        <c:axId val="2130199721"/>
      </c:scatte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5"/>
          <c:min val="0"/>
        </c:scaling>
        <c:delete val="0"/>
        <c:axPos val="t"/>
        <c:majorGridlines/>
        <c:numFmt formatCode="General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  <c:majorUnit val="1"/>
        <c:minorUnit val="1"/>
      </c:valAx>
      <c:valAx>
        <c:axId val="980411809"/>
        <c:scaling>
          <c:orientation val="minMax"/>
          <c:max val="5"/>
          <c:min val="0"/>
        </c:scaling>
        <c:delete val="1"/>
        <c:axPos val="b"/>
        <c:majorGridlines>
          <c:spPr>
            <a:ln w="0"/>
          </c:spPr>
        </c:majorGridlines>
        <c:minorGridlines>
          <c:spPr>
            <a:ln w="0"/>
          </c:spPr>
        </c:minorGridlines>
        <c:numFmt formatCode="General" sourceLinked="1"/>
        <c:majorTickMark val="out"/>
        <c:minorTickMark val="none"/>
        <c:tickLblPos val="nextTo"/>
        <c:crossAx val="2130199721"/>
        <c:crosses val="autoZero"/>
        <c:crossBetween val="midCat"/>
        <c:majorUnit val="1"/>
        <c:minorUnit val="1"/>
      </c:valAx>
      <c:valAx>
        <c:axId val="2130199721"/>
        <c:scaling>
          <c:orientation val="minMax"/>
          <c:max val="1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980411809"/>
        <c:crosses val="autoZero"/>
        <c:crossBetween val="midCat"/>
        <c:majorUnit val="0"/>
        <c:minorUnit val="0"/>
      </c:valAx>
    </c:plotArea>
    <c:legend>
      <c:legendPos val="b"/>
      <c:legendEntry>
        <c:idx val="0"/>
        <c:delete val="1"/>
      </c:legendEntry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7A896BC0-9A3D-453A-99A0-8E3F9F5DEFDB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C96D665-7B6C-4E60-876D-73F583D96319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/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32ACC75-EDCB-44E1-905B-87787FA4DF69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3043DC7-B42F-4B80-9B44-91FC6F7C284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CFFC523-3C31-4479-96BD-4F06ECC4FC4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CAB355DF-B8C7-4AB8-85FB-C0C0FC43839B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5"/>
          </p:nvPr>
        </p:nvSpPr>
        <p:spPr/>
        <p:txBody>
          <a:bodyPr/>
          <a:lstStyle/>
          <a:p>
            <a:fld id="{AE1DCA30-EB2C-4413-8F3E-27E59B173F47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"/>
          </p:nvPr>
        </p:nvSpPr>
        <p:spPr/>
        <p:txBody>
          <a:bodyPr/>
          <a:lstStyle/>
          <a:p>
            <a:fld id="{CE8B15E0-75E1-4C40-8935-A8FD53D3D2B4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5B6862ED-723E-4408-A6E3-2B9749F14BDE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89648A2B-7F52-43B3-833A-2187C9CA39C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AF15A55E-05CD-40DC-A484-81A4E7E18066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635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ctr"/>
          <a:lstStyle/>
          <a:p>
            <a:pPr algn="ctr"/>
            <a:r>
              <a:rPr sz="2000" b="1" i="0" u="none">
                <a:solidFill>
                  <a:srgbClr val="333333"/>
                </a:solidFill>
                <a:latin typeface="Arial"/>
              </a:rPr>
              <a:t>Toiminnassa mukana oleville nuorille suunnattu kysely 2021</a:t>
            </a:r>
          </a:p>
          <a:p>
            <a:pPr algn="ctr"/>
            <a:r>
              <a:rPr sz="2000" b="1" i="0" u="none">
                <a:solidFill>
                  <a:srgbClr val="333333"/>
                </a:solidFill>
                <a:latin typeface="Arial"/>
              </a:rPr>
              <a:t>Perusraportti</a:t>
            </a:r>
          </a:p>
          <a:p>
            <a:pPr algn="ctr"/>
            <a:r>
              <a:rPr sz="2000" b="1" i="0" u="none">
                <a:solidFill>
                  <a:srgbClr val="333333"/>
                </a:solidFill>
                <a:latin typeface="Arial"/>
              </a:rPr>
              <a:t>Kysely nuorisotilatoimintaan osallistuville nuorille</a:t>
            </a:r>
          </a:p>
          <a:p>
            <a:pPr algn="ctr"/>
            <a:r>
              <a:rPr sz="1400" b="0" i="0" u="none">
                <a:solidFill>
                  <a:srgbClr val="333333"/>
                </a:solidFill>
                <a:latin typeface="Arial"/>
              </a:rPr>
              <a:t>Näytetään 68 vastaajaa kyselyn vastaajien kokonaismäärästä 3393 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47. Mikä sai sinut tulemaan nuorisotilalle ensimmäisen kerran?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47. Mikä sai sinut tulemaan nuorisotilalle ensimmäisen kerran?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240"/>
          <a:ext cx="11684000" cy="1645920"/>
        </p:xfrm>
        <a:graphic>
          <a:graphicData uri="http://schemas.openxmlformats.org/drawingml/2006/table">
            <a:tbl>
              <a:tblPr firstRow="1" bandRow="1"/>
              <a:tblGrid>
                <a:gridCol w="3894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94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94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nuorisotyöntekijä kertoi mahdollisuudesta koulullani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17,7%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kaveri houkutteli mukaan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58,8%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tunsin ohjaajan etukäteen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olin nähnyt tiedotteen nuorisotilan toiminnasta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8,8%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joku muu, mikä?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8,8%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48. Voin olla turvallisesti oma itseni nuorisotilalla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ChartObject"/>
          <p:cNvGraphicFramePr/>
          <p:nvPr/>
        </p:nvGraphicFramePr>
        <p:xfrm>
          <a:off x="254000" y="127762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ew shape"/>
          <p:cNvSpPr/>
          <p:nvPr/>
        </p:nvSpPr>
        <p:spPr>
          <a:xfrm>
            <a:off x="7239000" y="104902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Keskiarvo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1404620"/>
            <a:ext cx="1270000" cy="40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4,7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48. Voin olla turvallisesti oma itseni nuorisotilalla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New Table"/>
          <p:cNvGraphicFramePr>
            <a:graphicFrameLocks noGrp="1"/>
          </p:cNvGraphicFramePr>
          <p:nvPr/>
        </p:nvGraphicFramePr>
        <p:xfrm>
          <a:off x="254000" y="1277620"/>
          <a:ext cx="11684000" cy="548640"/>
        </p:xfrm>
        <a:graphic>
          <a:graphicData uri="http://schemas.openxmlformats.org/drawingml/2006/table">
            <a:tbl>
              <a:tblPr firstRow="1" bandRow="1"/>
              <a:tblGrid>
                <a:gridCol w="146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1,4%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1,5%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1,5%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20,6%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75,0%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4,7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49. Nuorisotyöntekijät suhtautuvat mielipiteisiini vakavasti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ChartObject"/>
          <p:cNvGraphicFramePr/>
          <p:nvPr/>
        </p:nvGraphicFramePr>
        <p:xfrm>
          <a:off x="254000" y="127762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ew shape"/>
          <p:cNvSpPr/>
          <p:nvPr/>
        </p:nvSpPr>
        <p:spPr>
          <a:xfrm>
            <a:off x="7239000" y="104902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Keskiarvo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1404620"/>
            <a:ext cx="1270000" cy="40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4,6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49. Nuorisotyöntekijät suhtautuvat mielipiteisiini vakavasti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New Table"/>
          <p:cNvGraphicFramePr>
            <a:graphicFrameLocks noGrp="1"/>
          </p:cNvGraphicFramePr>
          <p:nvPr/>
        </p:nvGraphicFramePr>
        <p:xfrm>
          <a:off x="254000" y="1277620"/>
          <a:ext cx="11684000" cy="548640"/>
        </p:xfrm>
        <a:graphic>
          <a:graphicData uri="http://schemas.openxmlformats.org/drawingml/2006/table">
            <a:tbl>
              <a:tblPr firstRow="1" bandRow="1"/>
              <a:tblGrid>
                <a:gridCol w="146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1,5%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2,9%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5,9%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17,6%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72,1%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4,6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50. Nuorisotyöntekijät ymmärtävät minua nuorisotilalla ollessani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ChartObject"/>
          <p:cNvGraphicFramePr/>
          <p:nvPr/>
        </p:nvGraphicFramePr>
        <p:xfrm>
          <a:off x="254000" y="127762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ew shape"/>
          <p:cNvSpPr/>
          <p:nvPr/>
        </p:nvSpPr>
        <p:spPr>
          <a:xfrm>
            <a:off x="7239000" y="104902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Keskiarvo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1404620"/>
            <a:ext cx="1270000" cy="40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4,6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50. Nuorisotyöntekijät ymmärtävät minua nuorisotilalla ollessani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New Table"/>
          <p:cNvGraphicFramePr>
            <a:graphicFrameLocks noGrp="1"/>
          </p:cNvGraphicFramePr>
          <p:nvPr/>
        </p:nvGraphicFramePr>
        <p:xfrm>
          <a:off x="254000" y="1277620"/>
          <a:ext cx="11684000" cy="548640"/>
        </p:xfrm>
        <a:graphic>
          <a:graphicData uri="http://schemas.openxmlformats.org/drawingml/2006/table">
            <a:tbl>
              <a:tblPr firstRow="1" bandRow="1"/>
              <a:tblGrid>
                <a:gridCol w="146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1,5%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4,4%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25,0%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69,1%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4,6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51. Nuorisotyöntekijät rohkaisevat suunnittelemaan tai toteuttamaan toimintaa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ChartObject"/>
          <p:cNvGraphicFramePr/>
          <p:nvPr/>
        </p:nvGraphicFramePr>
        <p:xfrm>
          <a:off x="254000" y="127762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ew shape"/>
          <p:cNvSpPr/>
          <p:nvPr/>
        </p:nvSpPr>
        <p:spPr>
          <a:xfrm>
            <a:off x="7239000" y="104902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Keskiarvo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1404620"/>
            <a:ext cx="1270000" cy="40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4,5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51. Nuorisotyöntekijät rohkaisevat suunnittelemaan tai toteuttamaan toimintaa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New Table"/>
          <p:cNvGraphicFramePr>
            <a:graphicFrameLocks noGrp="1"/>
          </p:cNvGraphicFramePr>
          <p:nvPr/>
        </p:nvGraphicFramePr>
        <p:xfrm>
          <a:off x="254000" y="1277620"/>
          <a:ext cx="11684000" cy="548640"/>
        </p:xfrm>
        <a:graphic>
          <a:graphicData uri="http://schemas.openxmlformats.org/drawingml/2006/table">
            <a:tbl>
              <a:tblPr firstRow="1" bandRow="1"/>
              <a:tblGrid>
                <a:gridCol w="146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2,9%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5,9%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25,0%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66,2%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4,5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43. Ikä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52. Olen osallistunut toiminnan suunnitteluun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ChartObject"/>
          <p:cNvGraphicFramePr/>
          <p:nvPr/>
        </p:nvGraphicFramePr>
        <p:xfrm>
          <a:off x="254000" y="127762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ew shape"/>
          <p:cNvSpPr/>
          <p:nvPr/>
        </p:nvSpPr>
        <p:spPr>
          <a:xfrm>
            <a:off x="7239000" y="104902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Keskiarvo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1404620"/>
            <a:ext cx="1270000" cy="40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3,4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52. Olen osallistunut toiminnan suunnitteluun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New Table"/>
          <p:cNvGraphicFramePr>
            <a:graphicFrameLocks noGrp="1"/>
          </p:cNvGraphicFramePr>
          <p:nvPr/>
        </p:nvGraphicFramePr>
        <p:xfrm>
          <a:off x="254000" y="1277620"/>
          <a:ext cx="11684000" cy="548640"/>
        </p:xfrm>
        <a:graphic>
          <a:graphicData uri="http://schemas.openxmlformats.org/drawingml/2006/table">
            <a:tbl>
              <a:tblPr firstRow="1" bandRow="1"/>
              <a:tblGrid>
                <a:gridCol w="146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14,7%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7,3%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32,4%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16,2%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29,4%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3,4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53. Olen osallistunut toiminnan toteuttamiseen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ChartObject"/>
          <p:cNvGraphicFramePr/>
          <p:nvPr/>
        </p:nvGraphicFramePr>
        <p:xfrm>
          <a:off x="254000" y="127762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ew shape"/>
          <p:cNvSpPr/>
          <p:nvPr/>
        </p:nvSpPr>
        <p:spPr>
          <a:xfrm>
            <a:off x="7239000" y="104902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Keskiarvo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1404620"/>
            <a:ext cx="1270000" cy="40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3,3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53. Olen osallistunut toiminnan toteuttamiseen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New Table"/>
          <p:cNvGraphicFramePr>
            <a:graphicFrameLocks noGrp="1"/>
          </p:cNvGraphicFramePr>
          <p:nvPr/>
        </p:nvGraphicFramePr>
        <p:xfrm>
          <a:off x="254000" y="1277620"/>
          <a:ext cx="11684000" cy="548640"/>
        </p:xfrm>
        <a:graphic>
          <a:graphicData uri="http://schemas.openxmlformats.org/drawingml/2006/table">
            <a:tbl>
              <a:tblPr firstRow="1" bandRow="1"/>
              <a:tblGrid>
                <a:gridCol w="146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16,2%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10,3%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29,4%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13,2%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30,9%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3,3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54. Haluaisin osallistua enemmän toiminnan suunnitteluun tai toteuttamiseen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ChartObject"/>
          <p:cNvGraphicFramePr/>
          <p:nvPr/>
        </p:nvGraphicFramePr>
        <p:xfrm>
          <a:off x="254000" y="127762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ew shape"/>
          <p:cNvSpPr/>
          <p:nvPr/>
        </p:nvSpPr>
        <p:spPr>
          <a:xfrm>
            <a:off x="7239000" y="104902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Keskiarvo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1404620"/>
            <a:ext cx="1270000" cy="40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3,6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54. Haluaisin osallistua enemmän toiminnan suunnitteluun tai toteuttamiseen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New Table"/>
          <p:cNvGraphicFramePr>
            <a:graphicFrameLocks noGrp="1"/>
          </p:cNvGraphicFramePr>
          <p:nvPr/>
        </p:nvGraphicFramePr>
        <p:xfrm>
          <a:off x="254000" y="1277620"/>
          <a:ext cx="11684000" cy="548640"/>
        </p:xfrm>
        <a:graphic>
          <a:graphicData uri="http://schemas.openxmlformats.org/drawingml/2006/table">
            <a:tbl>
              <a:tblPr firstRow="1" bandRow="1"/>
              <a:tblGrid>
                <a:gridCol w="146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13,2%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5,9%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23,5%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26,5%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30,9%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3,6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55. Nuorisotilalla tunnen kuuluvani porukkaan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ChartObject"/>
          <p:cNvGraphicFramePr/>
          <p:nvPr/>
        </p:nvGraphicFramePr>
        <p:xfrm>
          <a:off x="254000" y="127762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ew shape"/>
          <p:cNvSpPr/>
          <p:nvPr/>
        </p:nvSpPr>
        <p:spPr>
          <a:xfrm>
            <a:off x="7239000" y="104902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Keskiarvo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1404620"/>
            <a:ext cx="1270000" cy="40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4,4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55. Nuorisotilalla tunnen kuuluvani porukkaan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New Table"/>
          <p:cNvGraphicFramePr>
            <a:graphicFrameLocks noGrp="1"/>
          </p:cNvGraphicFramePr>
          <p:nvPr/>
        </p:nvGraphicFramePr>
        <p:xfrm>
          <a:off x="254000" y="1277620"/>
          <a:ext cx="11684000" cy="548640"/>
        </p:xfrm>
        <a:graphic>
          <a:graphicData uri="http://schemas.openxmlformats.org/drawingml/2006/table">
            <a:tbl>
              <a:tblPr firstRow="1" bandRow="1"/>
              <a:tblGrid>
                <a:gridCol w="146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1,5%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2,9%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10,3%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20,6%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64,7%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4,4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56. Nuorisotilalla tapaan kavereitani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ChartObject"/>
          <p:cNvGraphicFramePr/>
          <p:nvPr/>
        </p:nvGraphicFramePr>
        <p:xfrm>
          <a:off x="254000" y="127762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ew shape"/>
          <p:cNvSpPr/>
          <p:nvPr/>
        </p:nvSpPr>
        <p:spPr>
          <a:xfrm>
            <a:off x="7239000" y="104902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Keskiarvo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1404620"/>
            <a:ext cx="1270000" cy="40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4,7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56. Nuorisotilalla tapaan kavereitani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New Table"/>
          <p:cNvGraphicFramePr>
            <a:graphicFrameLocks noGrp="1"/>
          </p:cNvGraphicFramePr>
          <p:nvPr/>
        </p:nvGraphicFramePr>
        <p:xfrm>
          <a:off x="254000" y="1277620"/>
          <a:ext cx="11684000" cy="548640"/>
        </p:xfrm>
        <a:graphic>
          <a:graphicData uri="http://schemas.openxmlformats.org/drawingml/2006/table">
            <a:tbl>
              <a:tblPr firstRow="1" bandRow="1"/>
              <a:tblGrid>
                <a:gridCol w="146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1,5%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8,8%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8,8%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80,9%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4,7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43. Ikä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240"/>
          <a:ext cx="11684000" cy="3566160"/>
        </p:xfrm>
        <a:graphic>
          <a:graphicData uri="http://schemas.openxmlformats.org/drawingml/2006/table">
            <a:tbl>
              <a:tblPr firstRow="1" bandRow="1"/>
              <a:tblGrid>
                <a:gridCol w="3894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94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94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24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35,3%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25,0%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29,4%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7,3%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18+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57. Nuorisotilalta voin löytää uusia kavereita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ChartObject"/>
          <p:cNvGraphicFramePr/>
          <p:nvPr/>
        </p:nvGraphicFramePr>
        <p:xfrm>
          <a:off x="254000" y="127762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ew shape"/>
          <p:cNvSpPr/>
          <p:nvPr/>
        </p:nvSpPr>
        <p:spPr>
          <a:xfrm>
            <a:off x="7239000" y="104902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Keskiarvo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1404620"/>
            <a:ext cx="1270000" cy="40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4,3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57. Nuorisotilalta voin löytää uusia kavereita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New Table"/>
          <p:cNvGraphicFramePr>
            <a:graphicFrameLocks noGrp="1"/>
          </p:cNvGraphicFramePr>
          <p:nvPr/>
        </p:nvGraphicFramePr>
        <p:xfrm>
          <a:off x="254000" y="1277620"/>
          <a:ext cx="11684000" cy="548640"/>
        </p:xfrm>
        <a:graphic>
          <a:graphicData uri="http://schemas.openxmlformats.org/drawingml/2006/table">
            <a:tbl>
              <a:tblPr firstRow="1" bandRow="1"/>
              <a:tblGrid>
                <a:gridCol w="146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4,4%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17,7%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19,1%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58,8%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4,3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58. Olen löytänyt uusia kavereita nuorisotilalta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ChartObject"/>
          <p:cNvGraphicFramePr/>
          <p:nvPr/>
        </p:nvGraphicFramePr>
        <p:xfrm>
          <a:off x="254000" y="127762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ew shape"/>
          <p:cNvSpPr/>
          <p:nvPr/>
        </p:nvSpPr>
        <p:spPr>
          <a:xfrm>
            <a:off x="7239000" y="104902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Keskiarvo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1404620"/>
            <a:ext cx="1270000" cy="40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3,5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58. Olen löytänyt uusia kavereita nuorisotilalta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New Table"/>
          <p:cNvGraphicFramePr>
            <a:graphicFrameLocks noGrp="1"/>
          </p:cNvGraphicFramePr>
          <p:nvPr/>
        </p:nvGraphicFramePr>
        <p:xfrm>
          <a:off x="254000" y="1277620"/>
          <a:ext cx="11684000" cy="548640"/>
        </p:xfrm>
        <a:graphic>
          <a:graphicData uri="http://schemas.openxmlformats.org/drawingml/2006/table">
            <a:tbl>
              <a:tblPr firstRow="1" bandRow="1"/>
              <a:tblGrid>
                <a:gridCol w="146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14,7%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11,8%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20,6%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13,2%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39,7%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3,5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59. Minulla olisi vain vähän kavereita, jos en kävisi nuorisotilalla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ChartObject"/>
          <p:cNvGraphicFramePr/>
          <p:nvPr/>
        </p:nvGraphicFramePr>
        <p:xfrm>
          <a:off x="254000" y="127762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ew shape"/>
          <p:cNvSpPr/>
          <p:nvPr/>
        </p:nvSpPr>
        <p:spPr>
          <a:xfrm>
            <a:off x="7239000" y="104902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Keskiarvo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1404620"/>
            <a:ext cx="1270000" cy="40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2,0</a:t>
            </a: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59. Minulla olisi vain vähän kavereita, jos en kävisi nuorisotilalla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New Table"/>
          <p:cNvGraphicFramePr>
            <a:graphicFrameLocks noGrp="1"/>
          </p:cNvGraphicFramePr>
          <p:nvPr/>
        </p:nvGraphicFramePr>
        <p:xfrm>
          <a:off x="254000" y="1277620"/>
          <a:ext cx="11684000" cy="548640"/>
        </p:xfrm>
        <a:graphic>
          <a:graphicData uri="http://schemas.openxmlformats.org/drawingml/2006/table">
            <a:tbl>
              <a:tblPr firstRow="1" bandRow="1"/>
              <a:tblGrid>
                <a:gridCol w="146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52,9%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20,6%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13,2%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1,5%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11,8%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60. Nuorisotalolla pätevät samat säännöt riippumatta siitä, ketkä ohjaajista ovat töissä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ChartObject"/>
          <p:cNvGraphicFramePr/>
          <p:nvPr/>
        </p:nvGraphicFramePr>
        <p:xfrm>
          <a:off x="254000" y="127762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ew shape"/>
          <p:cNvSpPr/>
          <p:nvPr/>
        </p:nvSpPr>
        <p:spPr>
          <a:xfrm>
            <a:off x="7239000" y="104902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Keskiarvo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1404620"/>
            <a:ext cx="1270000" cy="40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4,5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60. Nuorisotalolla pätevät samat säännöt riippumatta siitä, ketkä ohjaajista ovat töissä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New Table"/>
          <p:cNvGraphicFramePr>
            <a:graphicFrameLocks noGrp="1"/>
          </p:cNvGraphicFramePr>
          <p:nvPr/>
        </p:nvGraphicFramePr>
        <p:xfrm>
          <a:off x="254000" y="1277620"/>
          <a:ext cx="11684000" cy="548640"/>
        </p:xfrm>
        <a:graphic>
          <a:graphicData uri="http://schemas.openxmlformats.org/drawingml/2006/table">
            <a:tbl>
              <a:tblPr firstRow="1" bandRow="1"/>
              <a:tblGrid>
                <a:gridCol w="146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2,9%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1,5%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7,4%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19,1%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69,1%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4,5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61. Nuorisotalolla on turvallinen ilmapiiri riippumatta siitä, ketkä ohjaajista ovat töissä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ChartObject"/>
          <p:cNvGraphicFramePr/>
          <p:nvPr/>
        </p:nvGraphicFramePr>
        <p:xfrm>
          <a:off x="254000" y="127762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ew shape"/>
          <p:cNvSpPr/>
          <p:nvPr/>
        </p:nvSpPr>
        <p:spPr>
          <a:xfrm>
            <a:off x="7239000" y="104902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Keskiarvo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1404620"/>
            <a:ext cx="1270000" cy="40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4,6</a:t>
            </a: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61. Nuorisotalolla on turvallinen ilmapiiri riippumatta siitä, ketkä ohjaajista ovat töissä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New Table"/>
          <p:cNvGraphicFramePr>
            <a:graphicFrameLocks noGrp="1"/>
          </p:cNvGraphicFramePr>
          <p:nvPr/>
        </p:nvGraphicFramePr>
        <p:xfrm>
          <a:off x="254000" y="1277620"/>
          <a:ext cx="11684000" cy="548640"/>
        </p:xfrm>
        <a:graphic>
          <a:graphicData uri="http://schemas.openxmlformats.org/drawingml/2006/table">
            <a:tbl>
              <a:tblPr firstRow="1" bandRow="1"/>
              <a:tblGrid>
                <a:gridCol w="146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1,5%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2,9%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7,3%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11,8%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76,5%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4,6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44. Sukupuoli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62. Luotan että minulle löytyy apua aikuisilta, jos tarvitsen sitä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ChartObject"/>
          <p:cNvGraphicFramePr/>
          <p:nvPr/>
        </p:nvGraphicFramePr>
        <p:xfrm>
          <a:off x="254000" y="127762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ew shape"/>
          <p:cNvSpPr/>
          <p:nvPr/>
        </p:nvSpPr>
        <p:spPr>
          <a:xfrm>
            <a:off x="7239000" y="104902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Keskiarvo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1404620"/>
            <a:ext cx="1270000" cy="40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4,6</a:t>
            </a: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62. Luotan että minulle löytyy apua aikuisilta, jos tarvitsen sitä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New Table"/>
          <p:cNvGraphicFramePr>
            <a:graphicFrameLocks noGrp="1"/>
          </p:cNvGraphicFramePr>
          <p:nvPr/>
        </p:nvGraphicFramePr>
        <p:xfrm>
          <a:off x="254000" y="1277620"/>
          <a:ext cx="11684000" cy="548640"/>
        </p:xfrm>
        <a:graphic>
          <a:graphicData uri="http://schemas.openxmlformats.org/drawingml/2006/table">
            <a:tbl>
              <a:tblPr firstRow="1" bandRow="1"/>
              <a:tblGrid>
                <a:gridCol w="146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1,5%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11,7%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10,3%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76,5%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4,6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63. Nuorisotyöntekijät kohtelevat nuoria reilusti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ChartObject"/>
          <p:cNvGraphicFramePr/>
          <p:nvPr/>
        </p:nvGraphicFramePr>
        <p:xfrm>
          <a:off x="254000" y="127762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ew shape"/>
          <p:cNvSpPr/>
          <p:nvPr/>
        </p:nvSpPr>
        <p:spPr>
          <a:xfrm>
            <a:off x="7239000" y="104902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Keskiarvo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1404620"/>
            <a:ext cx="1270000" cy="40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4,6</a:t>
            </a:r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63. Nuorisotyöntekijät kohtelevat nuoria reilusti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New Table"/>
          <p:cNvGraphicFramePr>
            <a:graphicFrameLocks noGrp="1"/>
          </p:cNvGraphicFramePr>
          <p:nvPr/>
        </p:nvGraphicFramePr>
        <p:xfrm>
          <a:off x="254000" y="1277620"/>
          <a:ext cx="11684000" cy="548640"/>
        </p:xfrm>
        <a:graphic>
          <a:graphicData uri="http://schemas.openxmlformats.org/drawingml/2006/table">
            <a:tbl>
              <a:tblPr firstRow="1" bandRow="1"/>
              <a:tblGrid>
                <a:gridCol w="146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1,5%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10,3%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16,2%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72,0%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4,6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64. Nuorisotyöntekijät ovat kiinnostuneita siitä, mitä minulle kuuluu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ChartObject"/>
          <p:cNvGraphicFramePr/>
          <p:nvPr/>
        </p:nvGraphicFramePr>
        <p:xfrm>
          <a:off x="254000" y="127762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ew shape"/>
          <p:cNvSpPr/>
          <p:nvPr/>
        </p:nvSpPr>
        <p:spPr>
          <a:xfrm>
            <a:off x="7239000" y="104902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Keskiarvo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1404620"/>
            <a:ext cx="1270000" cy="40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4,5</a:t>
            </a:r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64. Nuorisotyöntekijät ovat kiinnostuneita siitä, mitä minulle kuuluu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New Table"/>
          <p:cNvGraphicFramePr>
            <a:graphicFrameLocks noGrp="1"/>
          </p:cNvGraphicFramePr>
          <p:nvPr/>
        </p:nvGraphicFramePr>
        <p:xfrm>
          <a:off x="254000" y="1277620"/>
          <a:ext cx="11684000" cy="548640"/>
        </p:xfrm>
        <a:graphic>
          <a:graphicData uri="http://schemas.openxmlformats.org/drawingml/2006/table">
            <a:tbl>
              <a:tblPr firstRow="1" bandRow="1"/>
              <a:tblGrid>
                <a:gridCol w="146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1,5%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11,7%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16,2%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70,6%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4,5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65. Minusta tuntuu, että nuorisotyöntekijät tykkäävät, kun käyn nuorisotilalla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ChartObject"/>
          <p:cNvGraphicFramePr/>
          <p:nvPr/>
        </p:nvGraphicFramePr>
        <p:xfrm>
          <a:off x="254000" y="127762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ew shape"/>
          <p:cNvSpPr/>
          <p:nvPr/>
        </p:nvSpPr>
        <p:spPr>
          <a:xfrm>
            <a:off x="7239000" y="104902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Keskiarvo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1404620"/>
            <a:ext cx="1270000" cy="40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4,5</a:t>
            </a:r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65. Minusta tuntuu, että nuorisotyöntekijät tykkäävät, kun käyn nuorisotilalla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New Table"/>
          <p:cNvGraphicFramePr>
            <a:graphicFrameLocks noGrp="1"/>
          </p:cNvGraphicFramePr>
          <p:nvPr/>
        </p:nvGraphicFramePr>
        <p:xfrm>
          <a:off x="254000" y="1277620"/>
          <a:ext cx="11684000" cy="548640"/>
        </p:xfrm>
        <a:graphic>
          <a:graphicData uri="http://schemas.openxmlformats.org/drawingml/2006/table">
            <a:tbl>
              <a:tblPr firstRow="1" bandRow="1"/>
              <a:tblGrid>
                <a:gridCol w="146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2,9%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11,8%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19,1%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66,2%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4,5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66. Tapaan muita nuorisotilan kävijöitä myös nuorisotilan ulkopuolella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ChartObject"/>
          <p:cNvGraphicFramePr/>
          <p:nvPr/>
        </p:nvGraphicFramePr>
        <p:xfrm>
          <a:off x="254000" y="127762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ew shape"/>
          <p:cNvSpPr/>
          <p:nvPr/>
        </p:nvSpPr>
        <p:spPr>
          <a:xfrm>
            <a:off x="7239000" y="104902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Keskiarvo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1404620"/>
            <a:ext cx="1270000" cy="40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3,9</a:t>
            </a:r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66. Tapaan muita nuorisotilan kävijöitä myös nuorisotilan ulkopuolella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New Table"/>
          <p:cNvGraphicFramePr>
            <a:graphicFrameLocks noGrp="1"/>
          </p:cNvGraphicFramePr>
          <p:nvPr/>
        </p:nvGraphicFramePr>
        <p:xfrm>
          <a:off x="254000" y="1277620"/>
          <a:ext cx="11684000" cy="548640"/>
        </p:xfrm>
        <a:graphic>
          <a:graphicData uri="http://schemas.openxmlformats.org/drawingml/2006/table">
            <a:tbl>
              <a:tblPr firstRow="1" bandRow="1"/>
              <a:tblGrid>
                <a:gridCol w="146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10,3%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8,8%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11,8%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17,6%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51,5%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3,9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44. Sukupuoli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240"/>
          <a:ext cx="11684000" cy="1371600"/>
        </p:xfrm>
        <a:graphic>
          <a:graphicData uri="http://schemas.openxmlformats.org/drawingml/2006/table">
            <a:tbl>
              <a:tblPr firstRow="1" bandRow="1"/>
              <a:tblGrid>
                <a:gridCol w="3894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94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94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Tyttö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31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45,6%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Poika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47,1%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halua vastata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Muu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67. Olen havainnut kiusaamista nuorisotilalla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ChartObject"/>
          <p:cNvGraphicFramePr/>
          <p:nvPr/>
        </p:nvGraphicFramePr>
        <p:xfrm>
          <a:off x="254000" y="127762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ew shape"/>
          <p:cNvSpPr/>
          <p:nvPr/>
        </p:nvSpPr>
        <p:spPr>
          <a:xfrm>
            <a:off x="7239000" y="104902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Keskiarvo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1404620"/>
            <a:ext cx="1270000" cy="40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1,7</a:t>
            </a:r>
          </a:p>
        </p:txBody>
      </p:sp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67. Olen havainnut kiusaamista nuorisotilalla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New Table"/>
          <p:cNvGraphicFramePr>
            <a:graphicFrameLocks noGrp="1"/>
          </p:cNvGraphicFramePr>
          <p:nvPr/>
        </p:nvGraphicFramePr>
        <p:xfrm>
          <a:off x="254000" y="1277620"/>
          <a:ext cx="11684000" cy="548640"/>
        </p:xfrm>
        <a:graphic>
          <a:graphicData uri="http://schemas.openxmlformats.org/drawingml/2006/table">
            <a:tbl>
              <a:tblPr firstRow="1" bandRow="1"/>
              <a:tblGrid>
                <a:gridCol w="146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72,1%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10,3%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4,4%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4,4%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8,8%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1,7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68. Nuorisotilani on viihtyisä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ChartObject"/>
          <p:cNvGraphicFramePr/>
          <p:nvPr/>
        </p:nvGraphicFramePr>
        <p:xfrm>
          <a:off x="254000" y="127762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ew shape"/>
          <p:cNvSpPr/>
          <p:nvPr/>
        </p:nvSpPr>
        <p:spPr>
          <a:xfrm>
            <a:off x="7239000" y="104902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Keskiarvo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1404620"/>
            <a:ext cx="1270000" cy="40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4,5</a:t>
            </a:r>
          </a:p>
        </p:txBody>
      </p:sp>
    </p:spTree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68. Nuorisotilani on viihtyisä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New Table"/>
          <p:cNvGraphicFramePr>
            <a:graphicFrameLocks noGrp="1"/>
          </p:cNvGraphicFramePr>
          <p:nvPr/>
        </p:nvGraphicFramePr>
        <p:xfrm>
          <a:off x="254000" y="1277620"/>
          <a:ext cx="11684000" cy="548640"/>
        </p:xfrm>
        <a:graphic>
          <a:graphicData uri="http://schemas.openxmlformats.org/drawingml/2006/table">
            <a:tbl>
              <a:tblPr firstRow="1" bandRow="1"/>
              <a:tblGrid>
                <a:gridCol w="146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1,5%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8,8%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23,5%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66,2%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4,5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69. Nuorisotilalla on riittävästi kivaa tekemistä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ChartObject"/>
          <p:cNvGraphicFramePr/>
          <p:nvPr/>
        </p:nvGraphicFramePr>
        <p:xfrm>
          <a:off x="254000" y="127762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ew shape"/>
          <p:cNvSpPr/>
          <p:nvPr/>
        </p:nvSpPr>
        <p:spPr>
          <a:xfrm>
            <a:off x="7239000" y="104902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Keskiarvo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1404620"/>
            <a:ext cx="1270000" cy="40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4,4</a:t>
            </a:r>
          </a:p>
        </p:txBody>
      </p:sp>
    </p:spTree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69. Nuorisotilalla on riittävästi kivaa tekemistä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New Table"/>
          <p:cNvGraphicFramePr>
            <a:graphicFrameLocks noGrp="1"/>
          </p:cNvGraphicFramePr>
          <p:nvPr/>
        </p:nvGraphicFramePr>
        <p:xfrm>
          <a:off x="254000" y="1277620"/>
          <a:ext cx="11684000" cy="548640"/>
        </p:xfrm>
        <a:graphic>
          <a:graphicData uri="http://schemas.openxmlformats.org/drawingml/2006/table">
            <a:tbl>
              <a:tblPr firstRow="1" bandRow="1"/>
              <a:tblGrid>
                <a:gridCol w="146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19,1%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17,7%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63,2%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4,4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70. Nuorisotilani aukioloajat ovat sopivat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ChartObject"/>
          <p:cNvGraphicFramePr/>
          <p:nvPr/>
        </p:nvGraphicFramePr>
        <p:xfrm>
          <a:off x="254000" y="127762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ew shape"/>
          <p:cNvSpPr/>
          <p:nvPr/>
        </p:nvSpPr>
        <p:spPr>
          <a:xfrm>
            <a:off x="7239000" y="104902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Keskiarvo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1404620"/>
            <a:ext cx="1270000" cy="40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4,1</a:t>
            </a:r>
          </a:p>
        </p:txBody>
      </p:sp>
    </p:spTree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70. Nuorisotilani aukioloajat ovat sopivat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New Table"/>
          <p:cNvGraphicFramePr>
            <a:graphicFrameLocks noGrp="1"/>
          </p:cNvGraphicFramePr>
          <p:nvPr/>
        </p:nvGraphicFramePr>
        <p:xfrm>
          <a:off x="254000" y="1277620"/>
          <a:ext cx="11684000" cy="548640"/>
        </p:xfrm>
        <a:graphic>
          <a:graphicData uri="http://schemas.openxmlformats.org/drawingml/2006/table">
            <a:tbl>
              <a:tblPr firstRow="1" bandRow="1"/>
              <a:tblGrid>
                <a:gridCol w="146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2,9%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29,4%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17,7%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50,0%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4,1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4,5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71. Nuorisotilan ilmapiiri on hyvä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ChartObject"/>
          <p:cNvGraphicFramePr/>
          <p:nvPr/>
        </p:nvGraphicFramePr>
        <p:xfrm>
          <a:off x="254000" y="127762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ew shape"/>
          <p:cNvSpPr/>
          <p:nvPr/>
        </p:nvSpPr>
        <p:spPr>
          <a:xfrm>
            <a:off x="7239000" y="104902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Keskiarvo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1404620"/>
            <a:ext cx="1270000" cy="40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4,5</a:t>
            </a:r>
          </a:p>
        </p:txBody>
      </p:sp>
    </p:spTree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71. Nuorisotilan ilmapiiri on hyvä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New Table"/>
          <p:cNvGraphicFramePr>
            <a:graphicFrameLocks noGrp="1"/>
          </p:cNvGraphicFramePr>
          <p:nvPr/>
        </p:nvGraphicFramePr>
        <p:xfrm>
          <a:off x="254000" y="1277620"/>
          <a:ext cx="11684000" cy="548640"/>
        </p:xfrm>
        <a:graphic>
          <a:graphicData uri="http://schemas.openxmlformats.org/drawingml/2006/table">
            <a:tbl>
              <a:tblPr firstRow="1" bandRow="1"/>
              <a:tblGrid>
                <a:gridCol w="146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11,8%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22,0%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66,2%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4,5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45. Kuinka kauan olet ollut nuorisotilatoiminnassa mukana?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72. Koetko että sinua on kohdeltu epäreilusti nuorisotilalla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68, valittujen vastausten lukumäärä: 72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72. Koetko että sinua on kohdeltu epäreilusti nuorisotilalla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68, valittujen vastausten lukumäärä: 72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240"/>
          <a:ext cx="11684000" cy="3200400"/>
        </p:xfrm>
        <a:graphic>
          <a:graphicData uri="http://schemas.openxmlformats.org/drawingml/2006/table">
            <a:tbl>
              <a:tblPr firstRow="1" bandRow="1"/>
              <a:tblGrid>
                <a:gridCol w="3894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94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94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koe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64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94,1%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Kyllä, muiden nuorten toimesta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Kyllä, nuorisotyöntekijän toimesta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Kyllä, sukupuolirooleihin liittyvien stereotypioiden johdosta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Kyllä, iästäni johtuen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Kyllä, etnisestä taustastani johtuen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Kyllä, uskonnostani johtuen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Kyllä, seksuaalisesta suuntautumisesta johtuen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Kyllä, vammastani johtuen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Kyllä, muusta syystä johtuen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45. Kuinka kauan olet ollut nuorisotilatoiminnassa mukana?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240"/>
          <a:ext cx="11684000" cy="2468880"/>
        </p:xfrm>
        <a:graphic>
          <a:graphicData uri="http://schemas.openxmlformats.org/drawingml/2006/table">
            <a:tbl>
              <a:tblPr firstRow="1" bandRow="1"/>
              <a:tblGrid>
                <a:gridCol w="3894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94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94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 vuosi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44,1%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 vuotta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20,6%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 vuotta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11,8%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 vuotta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8,8%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 vuotta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 vuotta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 vuotta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8+ vuotta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46. Kuinka usein olet nuorisotilatoiminnassa mukana?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46. Kuinka usein olet nuorisotilatoiminnassa mukana?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240"/>
          <a:ext cx="11684000" cy="2194560"/>
        </p:xfrm>
        <a:graphic>
          <a:graphicData uri="http://schemas.openxmlformats.org/drawingml/2006/table">
            <a:tbl>
              <a:tblPr firstRow="1" bandRow="1"/>
              <a:tblGrid>
                <a:gridCol w="3894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94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94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Harvemmin kuin kerran viikossa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11,8%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Kerran viikossa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30,9%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Kaksi kertaa viikossa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27,9%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Kolme kertaa viikossa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10,3%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Neljä kertaa viikossa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7,3%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Viisi kertaa viikossa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Enemmän kuin viisi kertaa viikossa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7,4%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7763.0"/>
  <p:tag name="AS_RELEASE_DATE" val="2021.09.14"/>
  <p:tag name="AS_TITLE" val="Aspose.Slides for .NET 4.0 Client Profile"/>
  <p:tag name="AS_VERSION" val="21.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5BE50CC98C3D7342900C48CE8E3DADA1" ma:contentTypeVersion="9" ma:contentTypeDescription="Luo uusi asiakirja." ma:contentTypeScope="" ma:versionID="d3f63ea16c8c09004258268098310290">
  <xsd:schema xmlns:xsd="http://www.w3.org/2001/XMLSchema" xmlns:xs="http://www.w3.org/2001/XMLSchema" xmlns:p="http://schemas.microsoft.com/office/2006/metadata/properties" xmlns:ns2="70644576-b25a-4782-a144-db65526f8d81" targetNamespace="http://schemas.microsoft.com/office/2006/metadata/properties" ma:root="true" ma:fieldsID="540aca78ba7ae986cc70a8b840d2b2ca" ns2:_="">
    <xsd:import namespace="70644576-b25a-4782-a144-db65526f8d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644576-b25a-4782-a144-db65526f8d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00A7DB4-8C5D-4084-A678-8125CEC0A91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26A47AD-C812-4F54-965E-E4A70D6B984A}">
  <ds:schemaRefs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70644576-b25a-4782-a144-db65526f8d81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E4304395-9F2F-4BD8-B96A-DB69EA66CA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0644576-b25a-4782-a144-db65526f8d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3146</Words>
  <Application>Microsoft Office PowerPoint</Application>
  <PresentationFormat>Laajakuva</PresentationFormat>
  <Paragraphs>765</Paragraphs>
  <Slides>61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61</vt:i4>
      </vt:variant>
    </vt:vector>
  </HeadingPairs>
  <TitlesOfParts>
    <vt:vector size="64" baseType="lpstr">
      <vt:lpstr>Arial</vt:lpstr>
      <vt:lpstr>Calibri</vt:lpstr>
      <vt:lpstr>Office Theme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Hottola, Anne</dc:creator>
  <cp:lastModifiedBy>Hottola, Anne</cp:lastModifiedBy>
  <cp:revision>2</cp:revision>
  <cp:lastPrinted>2021-12-08T10:56:22Z</cp:lastPrinted>
  <dcterms:created xsi:type="dcterms:W3CDTF">2021-12-08T08:56:22Z</dcterms:created>
  <dcterms:modified xsi:type="dcterms:W3CDTF">2021-12-15T07:31:46Z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0x0101005BE50CC98C3D7342900C48CE8E3DADA1</vt:lpwstr>
  </property>
</Properties>
</file>