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32" r:id="rId6"/>
    <p:sldId id="434" r:id="rId7"/>
    <p:sldId id="436" r:id="rId8"/>
    <p:sldId id="438" r:id="rId9"/>
    <p:sldId id="440" r:id="rId10"/>
    <p:sldId id="442" r:id="rId11"/>
    <p:sldId id="444" r:id="rId12"/>
    <p:sldId id="446" r:id="rId13"/>
    <p:sldId id="448" r:id="rId14"/>
    <p:sldId id="450" r:id="rId15"/>
    <p:sldId id="452" r:id="rId16"/>
    <p:sldId id="454" r:id="rId17"/>
    <p:sldId id="456" r:id="rId18"/>
    <p:sldId id="458" r:id="rId19"/>
    <p:sldId id="460" r:id="rId20"/>
    <p:sldId id="462" r:id="rId21"/>
    <p:sldId id="464" r:id="rId22"/>
    <p:sldId id="466" r:id="rId23"/>
    <p:sldId id="468" r:id="rId24"/>
    <p:sldId id="470" r:id="rId25"/>
    <p:sldId id="472" r:id="rId26"/>
    <p:sldId id="474" r:id="rId27"/>
    <p:sldId id="476" r:id="rId28"/>
    <p:sldId id="478" r:id="rId29"/>
    <p:sldId id="480" r:id="rId30"/>
    <p:sldId id="482" r:id="rId31"/>
    <p:sldId id="484" r:id="rId32"/>
    <p:sldId id="486" r:id="rId33"/>
    <p:sldId id="488" r:id="rId34"/>
    <p:sldId id="490" r:id="rId35"/>
    <p:sldId id="492" r:id="rId36"/>
    <p:sldId id="494" r:id="rId37"/>
    <p:sldId id="496" r:id="rId38"/>
    <p:sldId id="498" r:id="rId39"/>
    <p:sldId id="500" r:id="rId40"/>
    <p:sldId id="502" r:id="rId41"/>
    <p:sldId id="504" r:id="rId42"/>
    <p:sldId id="506" r:id="rId43"/>
    <p:sldId id="508" r:id="rId44"/>
    <p:sldId id="510" r:id="rId45"/>
    <p:sldId id="512" r:id="rId46"/>
    <p:sldId id="514" r:id="rId47"/>
    <p:sldId id="516" r:id="rId48"/>
    <p:sldId id="518" r:id="rId49"/>
    <p:sldId id="520" r:id="rId50"/>
    <p:sldId id="522" r:id="rId51"/>
    <p:sldId id="524" r:id="rId52"/>
    <p:sldId id="526" r:id="rId53"/>
    <p:sldId id="528" r:id="rId54"/>
    <p:sldId id="530" r:id="rId55"/>
    <p:sldId id="532" r:id="rId56"/>
    <p:sldId id="534" r:id="rId57"/>
    <p:sldId id="536" r:id="rId58"/>
    <p:sldId id="538" r:id="rId59"/>
    <p:sldId id="540" r:id="rId60"/>
    <p:sldId id="542" r:id="rId61"/>
    <p:sldId id="544" r:id="rId62"/>
    <p:sldId id="546" r:id="rId63"/>
    <p:sldId id="548" r:id="rId64"/>
    <p:sldId id="550" r:id="rId65"/>
  </p:sldIdLst>
  <p:sldSz cx="12192000" cy="6858000"/>
  <p:notesSz cx="6858000" cy="9144000"/>
  <p:custDataLst>
    <p:tags r:id="rId6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gs" Target="tags/tag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kinen Juha" userId="1e1de8c5-c29b-4d39-a5ce-630fc6db0bcd" providerId="ADAL" clId="{6B63446F-05EB-41B6-BCE3-E8F55E508F3E}"/>
    <pc:docChg chg="delSld">
      <pc:chgData name="Leskinen Juha" userId="1e1de8c5-c29b-4d39-a5ce-630fc6db0bcd" providerId="ADAL" clId="{6B63446F-05EB-41B6-BCE3-E8F55E508F3E}" dt="2021-12-08T08:58:22.084" v="0" actId="47"/>
      <pc:docMkLst>
        <pc:docMk/>
      </pc:docMkLst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5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6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6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6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6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6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7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7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7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7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7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8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8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8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8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8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9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9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9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9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29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0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0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0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0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0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1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1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1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1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1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2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2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2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2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2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3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3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3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3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3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4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4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4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4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4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5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5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5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5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5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6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6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6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6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6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7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7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7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7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7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8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8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8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8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8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9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9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9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9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39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0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0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0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0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0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1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1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1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1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1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20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22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24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26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28"/>
        </pc:sldMkLst>
      </pc:sldChg>
      <pc:sldChg chg="del">
        <pc:chgData name="Leskinen Juha" userId="1e1de8c5-c29b-4d39-a5ce-630fc6db0bcd" providerId="ADAL" clId="{6B63446F-05EB-41B6-BCE3-E8F55E508F3E}" dt="2021-12-08T08:58:22.084" v="0" actId="47"/>
        <pc:sldMkLst>
          <pc:docMk/>
          <pc:sldMk cId="0" sldId="43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Ikä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AB-4100-8019-8E2562917EF7}"/>
                </c:ext>
              </c:extLst>
            </c:dLbl>
            <c:dLbl>
              <c:idx val="1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AB-4100-8019-8E2562917EF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4AB-4100-8019-8E2562917EF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4AB-4100-8019-8E2562917EF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4AB-4100-8019-8E2562917EF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4AB-4100-8019-8E2562917EF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4AB-4100-8019-8E2562917EF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4AB-4100-8019-8E2562917EF7}"/>
                </c:ext>
              </c:extLst>
            </c:dLbl>
            <c:dLbl>
              <c:idx val="8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AB-4100-8019-8E2562917EF7}"/>
                </c:ext>
              </c:extLst>
            </c:dLbl>
            <c:dLbl>
              <c:idx val="9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AB-4100-8019-8E2562917EF7}"/>
                </c:ext>
              </c:extLst>
            </c:dLbl>
            <c:dLbl>
              <c:idx val="10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AB-4100-8019-8E2562917EF7}"/>
                </c:ext>
              </c:extLst>
            </c:dLbl>
            <c:dLbl>
              <c:idx val="11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AB-4100-8019-8E2562917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Sheet1!$C$2:$C$13</c:f>
              <c:strCache>
                <c:ptCount val="12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18+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0.35</c:v>
                </c:pt>
                <c:pt idx="4">
                  <c:v>0.25</c:v>
                </c:pt>
                <c:pt idx="5">
                  <c:v>0.28999999999999998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AB-4100-8019-8E2562917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osallistunut toiminnan suunnitteluun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949-4C24-945F-D50250E6E3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3.3823529411764701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49-4C24-945F-D50250E6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3.3823529411764701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949-4C24-945F-D50250E6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6805116"/>
        <c:axId val="169602577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896805116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696025774"/>
        <c:crosses val="autoZero"/>
        <c:crossBetween val="midCat"/>
        <c:majorUnit val="1"/>
        <c:minorUnit val="1"/>
      </c:valAx>
      <c:valAx>
        <c:axId val="169602577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896805116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osallistunut toiminnan toteuttamiseen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8EE-48CA-B37D-C4BD0AE17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3.3235294117647101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EE-48CA-B37D-C4BD0AE17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3.3235294117647101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8EE-48CA-B37D-C4BD0AE17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1457747"/>
        <c:axId val="135212407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10145774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352124077"/>
        <c:crosses val="autoZero"/>
        <c:crossBetween val="midCat"/>
        <c:majorUnit val="1"/>
        <c:minorUnit val="1"/>
      </c:valAx>
      <c:valAx>
        <c:axId val="135212407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10145774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Haluaisin osallistua enemmän toiminnan suunnitteluun tai toteuttamiseen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94-4A19-8918-D28CC97E8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3.5588235294117601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94-4A19-8918-D28CC97E8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3.5588235294117601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794-4A19-8918-D28CC97E8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116173"/>
        <c:axId val="143648663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06311617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36486637"/>
        <c:crosses val="autoZero"/>
        <c:crossBetween val="midCat"/>
        <c:majorUnit val="1"/>
        <c:minorUnit val="1"/>
      </c:valAx>
      <c:valAx>
        <c:axId val="143648663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06311617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tunnen kuuluvani porukkaan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8A4-4E1C-ACDF-4E61A49952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A4-4E1C-ACDF-4E61A4995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8A4-4E1C-ACDF-4E61A4995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259971"/>
        <c:axId val="115429558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846259971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154295589"/>
        <c:crosses val="autoZero"/>
        <c:crossBetween val="midCat"/>
        <c:majorUnit val="1"/>
        <c:minorUnit val="1"/>
      </c:valAx>
      <c:valAx>
        <c:axId val="115429558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846259971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tapaan kavereitani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3C9-40BF-A75D-0F0B8D703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4.6911764705882399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9-40BF-A75D-0F0B8D703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4.6911764705882399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3C9-40BF-A75D-0F0B8D703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4052222"/>
        <c:axId val="204311788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9405222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043117887"/>
        <c:crosses val="autoZero"/>
        <c:crossBetween val="midCat"/>
        <c:majorUnit val="1"/>
        <c:minorUnit val="1"/>
      </c:valAx>
      <c:valAx>
        <c:axId val="204311788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9405222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Nuorisotilalta voin löytää uusia kavereita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6AD-4B29-A9E8-52B6C3B7F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4.3235294117647101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D-4B29-A9E8-52B6C3B7F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4.3235294117647101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6AD-4B29-A9E8-52B6C3B7F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7919085"/>
        <c:axId val="51116551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37919085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511165519"/>
        <c:crosses val="autoZero"/>
        <c:crossBetween val="midCat"/>
        <c:majorUnit val="1"/>
        <c:minorUnit val="1"/>
      </c:valAx>
      <c:valAx>
        <c:axId val="51116551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37919085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löytänyt uusia kavereita nuorisotilalta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31-4591-BDF1-652E33E4A8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3.5147058823529398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31-4591-BDF1-652E33E4A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3.5147058823529398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031-4591-BDF1-652E33E4A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423808"/>
        <c:axId val="81228915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65042380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12289159"/>
        <c:crosses val="autoZero"/>
        <c:crossBetween val="midCat"/>
        <c:majorUnit val="1"/>
        <c:minorUnit val="1"/>
      </c:valAx>
      <c:valAx>
        <c:axId val="81228915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65042380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Minulla olisi vain vähän kavereita, jos en kävisi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D71-4B4F-8335-097D0EB134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1.98529411764706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1-4B4F-8335-097D0EB13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2,0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1.98529411764706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D71-4B4F-8335-097D0EB13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6635394"/>
        <c:axId val="1267341045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8663539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267341045"/>
        <c:crosses val="autoZero"/>
        <c:crossBetween val="midCat"/>
        <c:majorUnit val="1"/>
        <c:minorUnit val="1"/>
      </c:valAx>
      <c:valAx>
        <c:axId val="1267341045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8663539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Nuorisotalolla pätevät samat säännöt riippumatta siitä, ketkä ohjaajista ovat töissä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B7-4FA6-9FE7-8D4E51A9A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7-4FA6-9FE7-8D4E51A9A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DB7-4FA6-9FE7-8D4E51A9A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876162"/>
        <c:axId val="161741733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91187616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617417331"/>
        <c:crosses val="autoZero"/>
        <c:crossBetween val="midCat"/>
        <c:majorUnit val="1"/>
        <c:minorUnit val="1"/>
      </c:valAx>
      <c:valAx>
        <c:axId val="161741733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91187616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Nuorisotalolla on turvallinen ilmapiiri riippumatta siitä, ketkä ohjaajista ovat töissä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75-4E9C-B9C3-64F02358DB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75-4E9C-B9C3-64F02358D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F75-4E9C-B9C3-64F02358D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0364487"/>
        <c:axId val="856237246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5036448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56237246"/>
        <c:crosses val="autoZero"/>
        <c:crossBetween val="midCat"/>
        <c:majorUnit val="1"/>
        <c:minorUnit val="1"/>
      </c:valAx>
      <c:valAx>
        <c:axId val="856237246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5036448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Sukupuoli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978-48F6-8D67-72A0917793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978-48F6-8D67-72A0917793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978-48F6-8D67-72A0917793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978-48F6-8D67-72A091779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Tyttö</c:v>
                </c:pt>
                <c:pt idx="1">
                  <c:v>Poika</c:v>
                </c:pt>
                <c:pt idx="2">
                  <c:v>En halua vastata</c:v>
                </c:pt>
                <c:pt idx="3">
                  <c:v>Muu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0.46</c:v>
                </c:pt>
                <c:pt idx="1">
                  <c:v>0.47</c:v>
                </c:pt>
                <c:pt idx="2">
                  <c:v>0.04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78-48F6-8D67-72A091779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Luotan että minulle löytyy apua aikuisilta, jos tarvitsen sitä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B77-4120-8736-8263339A9D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7-4120-8736-8263339A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B77-4120-8736-8263339A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0269285"/>
        <c:axId val="1103619682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270269285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103619682"/>
        <c:crosses val="autoZero"/>
        <c:crossBetween val="midCat"/>
        <c:majorUnit val="1"/>
        <c:minorUnit val="1"/>
      </c:valAx>
      <c:valAx>
        <c:axId val="1103619682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270269285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kohtelevat nuoria reilusti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597-41C4-AE19-E6263D67D4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7-41C4-AE19-E6263D67D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4.5882352941176503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597-41C4-AE19-E6263D67D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19028"/>
        <c:axId val="151680782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921902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516807829"/>
        <c:crosses val="autoZero"/>
        <c:crossBetween val="midCat"/>
        <c:majorUnit val="1"/>
        <c:minorUnit val="1"/>
      </c:valAx>
      <c:valAx>
        <c:axId val="151680782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921902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ovat kiinnostuneita siitä, mitä minulle kuuluu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49F-4A05-9D97-833C2C2FA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F-4A05-9D97-833C2C2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49F-4A05-9D97-833C2C2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5162516"/>
        <c:axId val="24515406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995162516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45154064"/>
        <c:crosses val="autoZero"/>
        <c:crossBetween val="midCat"/>
        <c:majorUnit val="1"/>
        <c:minorUnit val="1"/>
      </c:valAx>
      <c:valAx>
        <c:axId val="24515406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995162516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Minusta tuntuu, että nuorisotyöntekijät tykkäävät, kun käyn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190-432C-98BA-BAF4C09EA3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4.4558823529411802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0-432C-98BA-BAF4C09EA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4.4558823529411802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90-432C-98BA-BAF4C09EA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5665102"/>
        <c:axId val="60936012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2065665102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609360129"/>
        <c:crosses val="autoZero"/>
        <c:crossBetween val="midCat"/>
        <c:majorUnit val="1"/>
        <c:minorUnit val="1"/>
      </c:valAx>
      <c:valAx>
        <c:axId val="60936012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2065665102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Tapaan muita nuorisotilan kävijöitä myös nuorisotilan ulkopuolella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5DE-4B6B-B812-55BCB4B872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3.9117647058823501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DE-4B6B-B812-55BCB4B87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3,9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3.9117647058823501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5DE-4B6B-B812-55BCB4B87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3481317"/>
        <c:axId val="1285043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51348131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2850434"/>
        <c:crosses val="autoZero"/>
        <c:crossBetween val="midCat"/>
        <c:majorUnit val="1"/>
        <c:minorUnit val="1"/>
      </c:valAx>
      <c:valAx>
        <c:axId val="1285043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51348131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Olen havainnut kiusaamista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EF3-4879-A40A-021344C56E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1.6764705882352899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3-4879-A40A-021344C56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1,7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1.6764705882352899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EF3-4879-A40A-021344C56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3481130"/>
        <c:axId val="852449952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623481130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852449952"/>
        <c:crosses val="autoZero"/>
        <c:crossBetween val="midCat"/>
        <c:majorUnit val="1"/>
        <c:minorUnit val="1"/>
      </c:valAx>
      <c:valAx>
        <c:axId val="852449952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623481130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Nuorisotilani on viihtyisä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9BA-45F7-A469-66C7DABF68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4.5294117647058796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BA-45F7-A469-66C7DABF6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4.5294117647058796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9BA-45F7-A469-66C7DABF6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9377607"/>
        <c:axId val="147769554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79937760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7769554"/>
        <c:crosses val="autoZero"/>
        <c:crossBetween val="midCat"/>
        <c:majorUnit val="1"/>
        <c:minorUnit val="1"/>
      </c:valAx>
      <c:valAx>
        <c:axId val="147769554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79937760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Nuorisotilalla on riittävästi kivaa tekemistä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9B-47EF-985C-FF752A59E7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9B-47EF-985C-FF752A59E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4.4411764705882399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99B-47EF-985C-FF752A59E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380493"/>
        <c:axId val="141535377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84638049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1535377"/>
        <c:crosses val="autoZero"/>
        <c:crossBetween val="midCat"/>
        <c:majorUnit val="1"/>
        <c:minorUnit val="1"/>
      </c:valAx>
      <c:valAx>
        <c:axId val="141535377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84638049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Nuorisotilani aukioloajat ovat sopivat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15F-48BA-9900-97B182BF4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4.1470588235294104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F-48BA-9900-97B182BF4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4.1470588235294104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15F-48BA-9900-97B182BF4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8401113"/>
        <c:axId val="1551850013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288401113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551850013"/>
        <c:crosses val="autoZero"/>
        <c:crossBetween val="midCat"/>
        <c:majorUnit val="1"/>
        <c:minorUnit val="1"/>
      </c:valAx>
      <c:valAx>
        <c:axId val="1551850013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288401113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Nuorisotilan ilmapiiri on hyvä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4B5-47C2-9648-216EA59E9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5-47C2-9648-216EA59E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4B5-47C2-9648-216EA59E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795067"/>
        <c:axId val="107851755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49795067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078517551"/>
        <c:crosses val="autoZero"/>
        <c:crossBetween val="midCat"/>
        <c:majorUnit val="1"/>
        <c:minorUnit val="1"/>
      </c:valAx>
      <c:valAx>
        <c:axId val="107851755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9795067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kauan olet ollut nuorisotilatoiminnassa mukana?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8E2-481C-82A2-EB2E55F4E6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E2-481C-82A2-EB2E55F4E6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8E2-481C-82A2-EB2E55F4E6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8E2-481C-82A2-EB2E55F4E6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8E2-481C-82A2-EB2E55F4E6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8E2-481C-82A2-EB2E55F4E62C}"/>
                </c:ext>
              </c:extLst>
            </c:dLbl>
            <c:dLbl>
              <c:idx val="6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E2-481C-82A2-EB2E55F4E62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8E2-481C-82A2-EB2E55F4E6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1 vuosi</c:v>
                </c:pt>
                <c:pt idx="1">
                  <c:v>2 vuotta</c:v>
                </c:pt>
                <c:pt idx="2">
                  <c:v>3 vuotta</c:v>
                </c:pt>
                <c:pt idx="3">
                  <c:v>4 vuotta</c:v>
                </c:pt>
                <c:pt idx="4">
                  <c:v>5 vuotta</c:v>
                </c:pt>
                <c:pt idx="5">
                  <c:v>6 vuotta</c:v>
                </c:pt>
                <c:pt idx="6">
                  <c:v>7 vuotta</c:v>
                </c:pt>
                <c:pt idx="7">
                  <c:v>8+ vuotta 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0.44</c:v>
                </c:pt>
                <c:pt idx="1">
                  <c:v>0.21</c:v>
                </c:pt>
                <c:pt idx="2">
                  <c:v>0.12</c:v>
                </c:pt>
                <c:pt idx="3">
                  <c:v>0.09</c:v>
                </c:pt>
                <c:pt idx="4">
                  <c:v>0.04</c:v>
                </c:pt>
                <c:pt idx="5">
                  <c:v>0.04</c:v>
                </c:pt>
                <c:pt idx="6">
                  <c:v>0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E2-481C-82A2-EB2E55F4E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Koetko että sinua on kohdeltu epäreilusti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94%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67-4960-85C6-0994454A81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67-4960-85C6-0994454A81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F67-4960-85C6-0994454A8197}"/>
                </c:ext>
              </c:extLst>
            </c:dLbl>
            <c:dLbl>
              <c:idx val="3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67-4960-85C6-0994454A81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F67-4960-85C6-0994454A8197}"/>
                </c:ext>
              </c:extLst>
            </c:dLbl>
            <c:dLbl>
              <c:idx val="5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67-4960-85C6-0994454A819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F67-4960-85C6-0994454A8197}"/>
                </c:ext>
              </c:extLst>
            </c:dLbl>
            <c:dLbl>
              <c:idx val="7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67-4960-85C6-0994454A8197}"/>
                </c:ext>
              </c:extLst>
            </c:dLbl>
            <c:dLbl>
              <c:idx val="8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67-4960-85C6-0994454A819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F67-4960-85C6-0994454A81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Sheet1!$C$2:$C$11</c:f>
              <c:strCache>
                <c:ptCount val="10"/>
                <c:pt idx="0">
                  <c:v>En koe</c:v>
                </c:pt>
                <c:pt idx="1">
                  <c:v>Kyllä, muiden nuorten toimesta</c:v>
                </c:pt>
                <c:pt idx="2">
                  <c:v>Kyllä, nuorisotyöntekijän toimesta</c:v>
                </c:pt>
                <c:pt idx="3">
                  <c:v>Kyllä, sukupuolirooleihin liittyvien stereotypioiden johdosta </c:v>
                </c:pt>
                <c:pt idx="4">
                  <c:v>Kyllä, iästäni johtuen</c:v>
                </c:pt>
                <c:pt idx="5">
                  <c:v>Kyllä, etnisestä taustastani johtuen </c:v>
                </c:pt>
                <c:pt idx="6">
                  <c:v>Kyllä, uskonnostani johtuen</c:v>
                </c:pt>
                <c:pt idx="7">
                  <c:v>Kyllä, seksuaalisesta suuntautumisesta johtuen</c:v>
                </c:pt>
                <c:pt idx="8">
                  <c:v>Kyllä, vammastani johtuen</c:v>
                </c:pt>
                <c:pt idx="9">
                  <c:v>Kyllä, muusta syystä johtuen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0.94</c:v>
                </c:pt>
                <c:pt idx="1">
                  <c:v>0.03</c:v>
                </c:pt>
                <c:pt idx="2">
                  <c:v>0.03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67-4960-85C6-0994454A8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usein olet nuorisotilatoiminnassa mukana?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448-49AF-8E99-D5EBAE64388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448-49AF-8E99-D5EBAE64388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448-49AF-8E99-D5EBAE64388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448-49AF-8E99-D5EBAE64388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448-49AF-8E99-D5EBAE64388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448-49AF-8E99-D5EBAE64388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448-49AF-8E99-D5EBAE6438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Harvemmin kuin kerran viikossa</c:v>
                </c:pt>
                <c:pt idx="1">
                  <c:v>Kerran viikossa</c:v>
                </c:pt>
                <c:pt idx="2">
                  <c:v>Kaksi kertaa viikossa</c:v>
                </c:pt>
                <c:pt idx="3">
                  <c:v>Kolme kertaa viikossa</c:v>
                </c:pt>
                <c:pt idx="4">
                  <c:v>Neljä kertaa viikossa</c:v>
                </c:pt>
                <c:pt idx="5">
                  <c:v>Viisi kertaa viikossa</c:v>
                </c:pt>
                <c:pt idx="6">
                  <c:v>Enemmän kuin viisi kertaa viikossa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0.12</c:v>
                </c:pt>
                <c:pt idx="1">
                  <c:v>0.31</c:v>
                </c:pt>
                <c:pt idx="2">
                  <c:v>0.28000000000000003</c:v>
                </c:pt>
                <c:pt idx="3">
                  <c:v>0.1</c:v>
                </c:pt>
                <c:pt idx="4">
                  <c:v>7.0000000000000007E-2</c:v>
                </c:pt>
                <c:pt idx="5">
                  <c:v>0.05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48-49AF-8E99-D5EBAE643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Mikä sai sinut tulemaan nuorisotilalle ensimmäisen kerran?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C92-4237-A1E0-14C8DB81E9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C92-4237-A1E0-14C8DB81E9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C92-4237-A1E0-14C8DB81E9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C92-4237-A1E0-14C8DB81E9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C92-4237-A1E0-14C8DB81E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Sheet1!$C$2:$C$6</c:f>
              <c:strCache>
                <c:ptCount val="5"/>
                <c:pt idx="0">
                  <c:v>nuorisotyöntekijä kertoi mahdollisuudesta koulullani</c:v>
                </c:pt>
                <c:pt idx="1">
                  <c:v>kaveri houkutteli mukaan</c:v>
                </c:pt>
                <c:pt idx="2">
                  <c:v>tunsin ohjaajan etukäteen</c:v>
                </c:pt>
                <c:pt idx="3">
                  <c:v>olin nähnyt tiedotteen nuorisotilan toiminnasta</c:v>
                </c:pt>
                <c:pt idx="4">
                  <c:v>joku muu, mikä?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0.17</c:v>
                </c:pt>
                <c:pt idx="1">
                  <c:v>0.59</c:v>
                </c:pt>
                <c:pt idx="2">
                  <c:v>0.06</c:v>
                </c:pt>
                <c:pt idx="3">
                  <c:v>0.09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92-4237-A1E0-14C8DB81E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Voin olla turvallisesti oma itseni nuorisotilalla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D0-4A34-BFB7-ABF3D7B37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4.6617647058823497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D0-4A34-BFB7-ABF3D7B37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4.6617647058823497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3D0-4A34-BFB7-ABF3D7B37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758888"/>
        <c:axId val="764098923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66758888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764098923"/>
        <c:crosses val="autoZero"/>
        <c:crossBetween val="midCat"/>
        <c:majorUnit val="1"/>
        <c:minorUnit val="1"/>
      </c:valAx>
      <c:valAx>
        <c:axId val="764098923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66758888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suhtautuvat mielipiteisiini vakavasti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5C-411A-8B1C-AB4B523F8C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4.5588235294117601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5C-411A-8B1C-AB4B523F8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4.5588235294117601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05C-411A-8B1C-AB4B523F8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4953814"/>
        <c:axId val="758403950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143495381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758403950"/>
        <c:crosses val="autoZero"/>
        <c:crossBetween val="midCat"/>
        <c:majorUnit val="1"/>
        <c:minorUnit val="1"/>
      </c:valAx>
      <c:valAx>
        <c:axId val="758403950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43495381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ymmärtävät minua nuorisotilalla ollessani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150-44DB-85B0-D32FBAB79B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50-44DB-85B0-D32FBAB79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4.6176470588235299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150-44DB-85B0-D32FBAB79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5493604"/>
        <c:axId val="1457610099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735493604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1457610099"/>
        <c:crosses val="autoZero"/>
        <c:crossBetween val="midCat"/>
        <c:majorUnit val="1"/>
        <c:minorUnit val="1"/>
      </c:valAx>
      <c:valAx>
        <c:axId val="1457610099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735493604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Nuorisotyöntekijät rohkaisevat suunnittelemaan tai toteuttamaan toimintaa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n = 68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C68-4F23-8BE0-B7AC5B668E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68-4F23-8BE0-B7AC5B668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scatterChart>
        <c:scatterStyle val="lineMarker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Keskiarvo 4,5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</c:f>
              <c:numCache>
                <c:formatCode>General</c:formatCode>
                <c:ptCount val="1"/>
                <c:pt idx="0">
                  <c:v>4.5441176470588198</c:v>
                </c:pt>
              </c:numCache>
            </c:numRef>
          </c:xVal>
          <c:yVal>
            <c:numRef>
              <c:f>Sheet1!$F$2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68-4F23-8BE0-B7AC5B668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0411809"/>
        <c:axId val="2130199721"/>
      </c:scatte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t"/>
        <c:majorGridlines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  <c:majorUnit val="1"/>
        <c:minorUnit val="1"/>
      </c:valAx>
      <c:valAx>
        <c:axId val="980411809"/>
        <c:scaling>
          <c:orientation val="minMax"/>
          <c:max val="5"/>
          <c:min val="0"/>
        </c:scaling>
        <c:delete val="1"/>
        <c:axPos val="b"/>
        <c:majorGridlines>
          <c:spPr>
            <a:ln w="0"/>
          </c:spPr>
        </c:majorGridlines>
        <c:minorGridlines>
          <c:spPr>
            <a:ln w="0"/>
          </c:spPr>
        </c:minorGridlines>
        <c:numFmt formatCode="General" sourceLinked="1"/>
        <c:majorTickMark val="out"/>
        <c:minorTickMark val="none"/>
        <c:tickLblPos val="nextTo"/>
        <c:crossAx val="2130199721"/>
        <c:crosses val="autoZero"/>
        <c:crossBetween val="midCat"/>
        <c:majorUnit val="1"/>
        <c:minorUnit val="1"/>
      </c:valAx>
      <c:valAx>
        <c:axId val="2130199721"/>
        <c:scaling>
          <c:orientation val="minMax"/>
          <c:max val="1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980411809"/>
        <c:crosses val="autoZero"/>
        <c:crossBetween val="midCat"/>
        <c:majorUnit val="0"/>
        <c:minorUnit val="0"/>
      </c:valAx>
    </c:plotArea>
    <c:legend>
      <c:legendPos val="b"/>
      <c:legendEntry>
        <c:idx val="0"/>
        <c:delete val="1"/>
      </c:legendEntry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A896BC0-9A3D-453A-99A0-8E3F9F5DEFD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96D665-7B6C-4E60-876D-73F583D9631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2ACC75-EDCB-44E1-905B-87787FA4DF6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3043DC7-B42F-4B80-9B44-91FC6F7C284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CFFC523-3C31-4479-96BD-4F06ECC4FC4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AB355DF-B8C7-4AB8-85FB-C0C0FC43839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AE1DCA30-EB2C-4413-8F3E-27E59B173F47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CE8B15E0-75E1-4C40-8935-A8FD53D3D2B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5B6862ED-723E-4408-A6E3-2B9749F14BD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9648A2B-7F52-43B3-833A-2187C9CA39C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F15A55E-05CD-40DC-A484-81A4E7E18066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Toiminnassa mukana oleville nuorille suunnattu kysely 2021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Kysely nuorisotilatoimintaan osallistuville nuorille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68 vastaajaa kyselyn vastaajien kokonaismäärästä 3393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47. Mikä sai sinut tulemaan nuorisotilalle ensimmäisen kerran?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47. Mikä sai sinut tulemaan nuorisotilalle ensimmäisen kerran?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64592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nuorisotyöntekijä kertoi mahdollisuudesta koulullani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kaveri houkutteli mukaan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tunsin ohjaajan etukäteen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olin nähnyt tiedotteen nuorisotilan toiminnasta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joku muu, mikä?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48. Voin olla turvallisesti oma itseni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4,7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48. Voin olla turvallisesti oma itseni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49. Nuorisotyöntekijät suhtautuvat mielipiteisiini vakavasti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49. Nuorisotyöntekijät suhtautuvat mielipiteisiini vakavasti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50. Nuorisotyöntekijät ymmärtävät minua nuorisotilalla ollessani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50. Nuorisotyöntekijät ymmärtävät minua nuorisotilalla ollessani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51. Nuorisotyöntekijät rohkaisevat suunnittelemaan tai toteuttamaan toimintaa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51. Nuorisotyöntekijät rohkaisevat suunnittelemaan tai toteuttamaan toimintaa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43. Ikä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52. Olen osallistunut toiminnan suunnitteluun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52. Olen osallistunut toiminnan suunnitteluun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53. Olen osallistunut toiminnan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53. Olen osallistunut toiminnan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54. Haluaisin osallistua enemmän toiminnan suunnitteluun tai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54. Haluaisin osallistua enemmän toiminnan suunnitteluun tai toteuttamiseen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55. Nuorisotilalla tunnen kuuluvani porukkaan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4,4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55. Nuorisotilalla tunnen kuuluvani porukkaan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56. Nuorisotilalla tapaan kavereitani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4,7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56. Nuorisotilalla tapaan kavereitani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43. Ikä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356616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57. Nuorisotilalta voin löytää uusia kavereita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4,3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57. Nuorisotilalta voin löytää uusia kavereita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58. Olen löytänyt uusia kavereita nuorisotilalta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58. Olen löytänyt uusia kavereita nuorisotilalta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59. Minulla olisi vain vähän kavereita, jos en kävisi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2,0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59. Minulla olisi vain vähän kavereita, jos en kävisi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60. Nuorisotalolla pätevät samat säännöt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60. Nuorisotalolla pätevät samat säännöt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61. Nuorisotalolla on turvallinen ilmapiiri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61. Nuorisotalolla on turvallinen ilmapiiri riippumatta siitä, ketkä ohjaajista ovat töissä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44. Sukupuoli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62. Luotan että minulle löytyy apua aikuisilta, jos tarvitsen sitä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62. Luotan että minulle löytyy apua aikuisilta, jos tarvitsen sitä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63. Nuorisotyöntekijät kohtelevat nuoria reilusti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63. Nuorisotyöntekijät kohtelevat nuoria reilusti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64. Nuorisotyöntekijät ovat kiinnostuneita siitä, mitä minulle kuuluu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64. Nuorisotyöntekijät ovat kiinnostuneita siitä, mitä minulle kuuluu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65. Minusta tuntuu, että nuorisotyöntekijät tykkäävät, kun käyn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65. Minusta tuntuu, että nuorisotyöntekijät tykkäävät, kun käyn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66. Tapaan muita nuorisotilan kävijöitä myös nuorisotilan ulkopuolella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3,9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66. Tapaan muita nuorisotilan kävijöitä myös nuorisotilan ulkopuolella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44. Sukupuoli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3716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Tyttö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Poika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halua vastata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67. Olen havainnut kiusaamista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1,7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67. Olen havainnut kiusaamista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68. Nuorisotilani on viihtyisä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68. Nuorisotilani on viihtyisä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69. Nuorisotilalla on riittävästi kivaa tekemistä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4,4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69. Nuorisotilalla on riittävästi kivaa tekemistä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70. Nuorisotilani aukioloajat ovat sopivat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4,1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70. Nuorisotilani aukioloajat ovat sopivat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71. Nuorisotilan ilmapiiri on hyvä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27762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0490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404620"/>
            <a:ext cx="1270000" cy="40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4,5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71. Nuorisotilan ilmapiiri on hyvä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5943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200" b="0" i="1" u="none">
                <a:latin typeface="Arial" pitchFamily="34" charset="0"/>
              </a:rPr>
              <a:t>1= Täysin eri mieltä, 2= jokseenkin eri mieltä, 3=ei samaa eikä eri mieltä, 4= jokseenkin samaa mieltä, 5= täysin samaa mieltä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0424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254000" y="1277620"/>
          <a:ext cx="11684000" cy="548640"/>
        </p:xfrm>
        <a:graphic>
          <a:graphicData uri="http://schemas.openxmlformats.org/drawingml/2006/table">
            <a:tbl>
              <a:tblPr firstRow="1" bandRow="1"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22,0%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45. Kuinka kauan olet ollut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72. Koetko että sinua on kohdeltu epäreilusti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68, valittujen vastausten lukumäärä: 72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72. Koetko että sinua on kohdeltu epäreilusti nuorisotilalla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68, valittujen vastausten lukumäärä: 72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32004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koe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muiden nuorten toimesta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nuorisotyöntekijän toimesta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sukupuolirooleihin liittyvien stereotypioiden johdosta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iästäni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etnisestä taustastani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uskonnostani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seksuaalisesta suuntautumisesta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vammastani johtuen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Kyllä, muusta syystä johtuen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45. Kuinka kauan olet ollut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246888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 vuosi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44,1%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 vuotta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8+ vuotta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46. Kuinka usein olet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46. Kuinka usein olet nuorisotilatoiminnassa mukana?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219456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Harvemmin kuin kerran viikossa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Kerran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Kaksi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Kolme kertaa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Neljä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Viisi kertaa viikossa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Enemmän kuin viisi kertaa viikossa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BE50CC98C3D7342900C48CE8E3DADA1" ma:contentTypeVersion="9" ma:contentTypeDescription="Luo uusi asiakirja." ma:contentTypeScope="" ma:versionID="d3f63ea16c8c09004258268098310290">
  <xsd:schema xmlns:xsd="http://www.w3.org/2001/XMLSchema" xmlns:xs="http://www.w3.org/2001/XMLSchema" xmlns:p="http://schemas.microsoft.com/office/2006/metadata/properties" xmlns:ns2="70644576-b25a-4782-a144-db65526f8d81" targetNamespace="http://schemas.microsoft.com/office/2006/metadata/properties" ma:root="true" ma:fieldsID="540aca78ba7ae986cc70a8b840d2b2ca" ns2:_="">
    <xsd:import namespace="70644576-b25a-4782-a144-db65526f8d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44576-b25a-4782-a144-db65526f8d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304395-9F2F-4BD8-B96A-DB69EA66C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644576-b25a-4782-a144-db65526f8d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0A7DB4-8C5D-4084-A678-8125CEC0A9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6A47AD-C812-4F54-965E-E4A70D6B984A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70644576-b25a-4782-a144-db65526f8d81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3146</Words>
  <Application>Microsoft Office PowerPoint</Application>
  <PresentationFormat>Laajakuva</PresentationFormat>
  <Paragraphs>765</Paragraphs>
  <Slides>61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61</vt:i4>
      </vt:variant>
    </vt:vector>
  </HeadingPairs>
  <TitlesOfParts>
    <vt:vector size="64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cp:lastModifiedBy>Leskinen Juha</cp:lastModifiedBy>
  <cp:revision>1</cp:revision>
  <cp:lastPrinted>2021-12-08T10:56:22Z</cp:lastPrinted>
  <dcterms:created xsi:type="dcterms:W3CDTF">2021-12-08T08:56:22Z</dcterms:created>
  <dcterms:modified xsi:type="dcterms:W3CDTF">2021-12-08T08:58:31Z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0x0101005BE50CC98C3D7342900C48CE8E3DADA1</vt:lpwstr>
  </property>
</Properties>
</file>